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y="5143500" cx="9144000"/>
  <p:notesSz cx="6858000" cy="9144000"/>
  <p:embeddedFontLst>
    <p:embeddedFont>
      <p:font typeface="Anton"/>
      <p:regular r:id="rId76"/>
    </p:embeddedFont>
    <p:embeddedFont>
      <p:font typeface="Lato"/>
      <p:regular r:id="rId77"/>
      <p:bold r:id="rId78"/>
      <p:italic r:id="rId79"/>
      <p:boldItalic r:id="rId80"/>
    </p:embeddedFont>
    <p:embeddedFont>
      <p:font typeface="Lato Light"/>
      <p:regular r:id="rId81"/>
      <p:bold r:id="rId82"/>
      <p:italic r:id="rId83"/>
      <p:boldItalic r:id="rId84"/>
    </p:embeddedFont>
    <p:embeddedFont>
      <p:font typeface="Didact Gothic"/>
      <p:regular r:id="rId85"/>
    </p:embeddedFont>
    <p:embeddedFont>
      <p:font typeface="Helvetica Neue"/>
      <p:regular r:id="rId86"/>
      <p:bold r:id="rId87"/>
      <p:italic r:id="rId88"/>
      <p:boldItalic r:id="rId89"/>
    </p:embeddedFont>
    <p:embeddedFont>
      <p:font typeface="Helvetica Neue Light"/>
      <p:regular r:id="rId90"/>
      <p:bold r:id="rId91"/>
      <p:italic r:id="rId92"/>
      <p:boldItalic r:id="rId93"/>
    </p:embeddedFont>
    <p:embeddedFont>
      <p:font typeface="Roboto Mono"/>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Mono-bold.fntdata"/><Relationship Id="rId94" Type="http://schemas.openxmlformats.org/officeDocument/2006/relationships/font" Target="fonts/RobotoMono-regular.fntdata"/><Relationship Id="rId97" Type="http://schemas.openxmlformats.org/officeDocument/2006/relationships/font" Target="fonts/RobotoMono-boldItalic.fntdata"/><Relationship Id="rId96" Type="http://schemas.openxmlformats.org/officeDocument/2006/relationships/font" Target="fonts/RobotoMon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HelveticaNeueLight-bold.fntdata"/><Relationship Id="rId90" Type="http://schemas.openxmlformats.org/officeDocument/2006/relationships/font" Target="fonts/HelveticaNeueLight-regular.fntdata"/><Relationship Id="rId93" Type="http://schemas.openxmlformats.org/officeDocument/2006/relationships/font" Target="fonts/HelveticaNeueLight-boldItalic.fntdata"/><Relationship Id="rId92" Type="http://schemas.openxmlformats.org/officeDocument/2006/relationships/font" Target="fonts/HelveticaNeueLight-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LatoLight-boldItalic.fntdata"/><Relationship Id="rId83" Type="http://schemas.openxmlformats.org/officeDocument/2006/relationships/font" Target="fonts/LatoLight-italic.fntdata"/><Relationship Id="rId86" Type="http://schemas.openxmlformats.org/officeDocument/2006/relationships/font" Target="fonts/HelveticaNeue-regular.fntdata"/><Relationship Id="rId85" Type="http://schemas.openxmlformats.org/officeDocument/2006/relationships/font" Target="fonts/DidactGothic-regular.fntdata"/><Relationship Id="rId88" Type="http://schemas.openxmlformats.org/officeDocument/2006/relationships/font" Target="fonts/HelveticaNeue-italic.fntdata"/><Relationship Id="rId87" Type="http://schemas.openxmlformats.org/officeDocument/2006/relationships/font" Target="fonts/HelveticaNeue-bold.fntdata"/><Relationship Id="rId89" Type="http://schemas.openxmlformats.org/officeDocument/2006/relationships/font" Target="fonts/HelveticaNeue-boldItalic.fntdata"/><Relationship Id="rId80" Type="http://schemas.openxmlformats.org/officeDocument/2006/relationships/font" Target="fonts/Lato-boldItalic.fntdata"/><Relationship Id="rId82" Type="http://schemas.openxmlformats.org/officeDocument/2006/relationships/font" Target="fonts/LatoLight-bold.fntdata"/><Relationship Id="rId81" Type="http://schemas.openxmlformats.org/officeDocument/2006/relationships/font" Target="fonts/Lato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font" Target="fonts/Lato-regular.fntdata"/><Relationship Id="rId76" Type="http://schemas.openxmlformats.org/officeDocument/2006/relationships/font" Target="fonts/Anton-regular.fntdata"/><Relationship Id="rId79" Type="http://schemas.openxmlformats.org/officeDocument/2006/relationships/font" Target="fonts/Lato-italic.fntdata"/><Relationship Id="rId78" Type="http://schemas.openxmlformats.org/officeDocument/2006/relationships/font" Target="fonts/Lato-bold.fntdata"/><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b3e15f89b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eb3e15f89b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b3e15f89b_2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eb3e15f89b_2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b3e15f89b_2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eb3e15f89b_2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d41c627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d41c627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c69dd137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fc69dd137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3e15f89b_2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eb3e15f89b_2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b3e15f89b_2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eb3e15f89b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c69dd1370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fc69dd137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b3e15f89b_2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eb3e15f89b_2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b3e15f89b_2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eb3e15f89b_2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d70e902a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d70e902a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b3e15f89b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eb3e15f89b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b3e15f89b_2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eb3e15f89b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b3e15f89b_2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eb3e15f89b_2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d70e902aa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ed70e902aa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b3e15f89b_2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b3e15f89b_2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b3e15f89b_2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eb3e15f89b_2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d70e902aa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ed70e902aa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b3e15f89b_2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eb3e15f89b_2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d70e902aa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ed70e902aa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d70e902aa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ed70e902aa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d70e902aa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ed70e902aa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b3e15f89b_2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eb3e15f89b_2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b3e15f89b_2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eb3e15f89b_2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b3e15f89b_2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eb3e15f89b_2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b3e15f89b_2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eb3e15f89b_2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d70e902aa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ed70e902aa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b3e15f89b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eb3e15f89b_2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d70e902aa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ed70e902aa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d70e902aa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ed70e902aa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d70e902aa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ed70e902aa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d70e902aa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ed70e902aa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d70e902aa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ed70e902aa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e16bffe7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ee16bffe71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d70e902aa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ed70e902aa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d70e902aa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ed70e902aa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d70e902aa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ed70e902aa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d70e902aa_0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ed70e902aa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e16bffe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ee16bffe7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88fc978e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88fc978e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b3e15f89b_2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eb3e15f89b_2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b3e15f89b_2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eb3e15f89b_2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eb3e15f89b_2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eb3e15f89b_2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eb3e15f89b_2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eb3e15f89b_2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d70e902a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ed70e902a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e16bffe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e16bffe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eb3e15f89b_2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eb3e15f89b_2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e16bffe71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ee16bffe71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b3e15f89b_2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eb3e15f89b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eb3e15f89b_2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eb3e15f89b_2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ee16bffe71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ee16bffe71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e16bffe7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e16bffe7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e16bffe7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ee16bffe7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eb3e15f89b_2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eb3e15f89b_2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b3e15f89b_2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eb3e15f89b_2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b3e15f89b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eb3e15f89b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e16bffe71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ee16bffe71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eb3e15f89b_2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eb3e15f89b_2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Nota al docente: Luego hacer puesta en común, donde se muestre en vivo la resolución.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b3e15f89b_2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eb3e15f89b_2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eb3e15f89b_2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eb3e15f89b_2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fc69dd13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fc69dd137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c69dd137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fc69dd137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eb3e15f89b_2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eb3e15f89b_2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eb3e15f89b_2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eb3e15f89b_2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eb3e15f89b_2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eb3e15f89b_2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b3e15f89b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eb3e15f89b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d70e902a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ed70e902a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b3e15f89b_2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eb3e15f89b_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hyperlink" Target="https://ellibrodepython.com/programacion-orientada-a-objetos-pyth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ellibrodepython.com/programacion-orientada-a-objetos-python" TargetMode="External"/><Relationship Id="rId5" Type="http://schemas.openxmlformats.org/officeDocument/2006/relationships/image" Target="../media/image17.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hyperlink" Target="https://ellibrodepython.com/programacion-orientada-a-objetos-python" TargetMode="External"/><Relationship Id="rId6"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hyperlink" Target="https://www.analyticslane.com/2020/09/14/metodos-magicos-de-las-clases-pyth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hyperlink" Target="https://www.analyticslane.com/2020/09/14/metodos-magicos-de-las-clases-python/" TargetMode="External"/><Relationship Id="rId5" Type="http://schemas.openxmlformats.org/officeDocument/2006/relationships/image" Target="../media/image30.png"/><Relationship Id="rId6"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hyperlink" Target="https://www.analyticslane.com/2020/09/14/metodos-magicos-de-las-clases-pyth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4.png"/><Relationship Id="rId10"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hyperlink" Target="https://www.analyticslane.com/2020/09/14/metodos-magicos-de-las-clases-python/" TargetMode="External"/><Relationship Id="rId5"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32.png"/><Relationship Id="rId5"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33.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2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33.png"/><Relationship Id="rId5"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hyperlink" Target="https://ellibrodepython.com/encapsulamiento-po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hyperlink" Target="https://ellibrodepython.com/encapsulamiento-poo"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53.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48.png"/><Relationship Id="rId5" Type="http://schemas.openxmlformats.org/officeDocument/2006/relationships/hyperlink" Target="https://www.cosmiclearn.com/lang-es/python-encapsulation.php" TargetMode="External"/><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hyperlink" Target="https://www.cosmiclearn.com/lang-es/python-encapsulation.php" TargetMode="External"/><Relationship Id="rId6"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50.png"/><Relationship Id="rId6"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40.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47.png"/><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hyperlink" Target="https://colab.research.google.com/drive/1_bG_tKvR76Xbe5A18HlL4TwEaeMJaZxx?usp=sharing" TargetMode="External"/><Relationship Id="rId4" Type="http://schemas.openxmlformats.org/officeDocument/2006/relationships/hyperlink" Target="https://colab.research.google.com/drive/1_bG_tKvR76Xbe5A18HlL4TwEaeMJaZxx?usp=sharing" TargetMode="External"/><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0.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Programación Orientada a Objetos – II </a:t>
            </a:r>
            <a:endParaRPr b="0" i="1" sz="3600" u="none" cap="none" strike="noStrike">
              <a:solidFill>
                <a:srgbClr val="121212"/>
              </a:solidFill>
              <a:latin typeface="Anton"/>
              <a:ea typeface="Anton"/>
              <a:cs typeface="Anton"/>
              <a:sym typeface="Anton"/>
            </a:endParaRPr>
          </a:p>
        </p:txBody>
      </p:sp>
      <p:sp>
        <p:nvSpPr>
          <p:cNvPr id="145" name="Google Shape;145;p37"/>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13. </a:t>
            </a:r>
            <a:r>
              <a:rPr b="0" i="0" lang="es" sz="2000" u="none" cap="none" strike="noStrike">
                <a:solidFill>
                  <a:srgbClr val="121212"/>
                </a:solidFill>
                <a:latin typeface="Helvetica Neue Light"/>
                <a:ea typeface="Helvetica Neue Light"/>
                <a:cs typeface="Helvetica Neue Light"/>
                <a:sym typeface="Helvetica Neue Light"/>
              </a:rPr>
              <a:t> Python</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46" name="Google Shape;146;p3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6"/>
          <p:cNvSpPr txBox="1"/>
          <p:nvPr/>
        </p:nvSpPr>
        <p:spPr>
          <a:xfrm>
            <a:off x="585450" y="1895875"/>
            <a:ext cx="8169000" cy="200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i="0" lang="es" sz="1800" u="none" cap="none" strike="noStrike">
                <a:solidFill>
                  <a:srgbClr val="000000"/>
                </a:solidFill>
                <a:latin typeface="Helvetica Neue Light"/>
                <a:ea typeface="Helvetica Neue Light"/>
                <a:cs typeface="Helvetica Neue Light"/>
                <a:sym typeface="Helvetica Neue Light"/>
              </a:rPr>
              <a:t>Por último, pueden existir diferentes tipos de </a:t>
            </a:r>
            <a:r>
              <a:rPr lang="es" sz="1800">
                <a:latin typeface="Helvetica Neue Light"/>
                <a:ea typeface="Helvetica Neue Light"/>
                <a:cs typeface="Helvetica Neue Light"/>
                <a:sym typeface="Helvetica Neue Light"/>
              </a:rPr>
              <a:t>computadoras</a:t>
            </a:r>
            <a:r>
              <a:rPr i="0" lang="es" sz="1800" u="none" cap="none" strike="noStrike">
                <a:solidFill>
                  <a:srgbClr val="000000"/>
                </a:solidFill>
                <a:latin typeface="Helvetica Neue Light"/>
                <a:ea typeface="Helvetica Neue Light"/>
                <a:cs typeface="Helvetica Neue Light"/>
                <a:sym typeface="Helvetica Neue Light"/>
              </a:rPr>
              <a:t>. Llamaremos a estos diferentes tipos de </a:t>
            </a:r>
            <a:r>
              <a:rPr lang="es" sz="1800">
                <a:latin typeface="Helvetica Neue Light"/>
                <a:ea typeface="Helvetica Neue Light"/>
                <a:cs typeface="Helvetica Neue Light"/>
                <a:sym typeface="Helvetica Neue Light"/>
              </a:rPr>
              <a:t>computadoras</a:t>
            </a:r>
            <a:r>
              <a:rPr i="0" lang="es" sz="1800" u="none" cap="none" strike="noStrike">
                <a:solidFill>
                  <a:srgbClr val="000000"/>
                </a:solidFill>
                <a:latin typeface="Helvetica Neue Light"/>
                <a:ea typeface="Helvetica Neue Light"/>
                <a:cs typeface="Helvetica Neue Light"/>
                <a:sym typeface="Helvetica Neue Light"/>
              </a:rPr>
              <a:t> objetos. Es decir, </a:t>
            </a:r>
            <a:r>
              <a:rPr b="1" i="0" lang="es" sz="1800" u="none" cap="none" strike="noStrike">
                <a:solidFill>
                  <a:srgbClr val="000000"/>
                </a:solidFill>
                <a:highlight>
                  <a:srgbClr val="3CEFAB"/>
                </a:highlight>
                <a:latin typeface="Helvetica Neue"/>
                <a:ea typeface="Helvetica Neue"/>
                <a:cs typeface="Helvetica Neue"/>
                <a:sym typeface="Helvetica Neue"/>
              </a:rPr>
              <a:t>el concepto abstracto de </a:t>
            </a:r>
            <a:r>
              <a:rPr b="1" lang="es" sz="1800">
                <a:highlight>
                  <a:srgbClr val="3CEFAB"/>
                </a:highlight>
                <a:latin typeface="Helvetica Neue"/>
                <a:ea typeface="Helvetica Neue"/>
                <a:cs typeface="Helvetica Neue"/>
                <a:sym typeface="Helvetica Neue"/>
              </a:rPr>
              <a:t>computadora </a:t>
            </a:r>
            <a:r>
              <a:rPr b="1" i="0" lang="es" sz="1800" u="none" cap="none" strike="noStrike">
                <a:solidFill>
                  <a:srgbClr val="000000"/>
                </a:solidFill>
                <a:highlight>
                  <a:srgbClr val="3CEFAB"/>
                </a:highlight>
                <a:latin typeface="Helvetica Neue"/>
                <a:ea typeface="Helvetica Neue"/>
                <a:cs typeface="Helvetica Neue"/>
                <a:sym typeface="Helvetica Neue"/>
              </a:rPr>
              <a:t>es la clase, pero </a:t>
            </a:r>
            <a:r>
              <a:rPr b="1" lang="es" sz="1800">
                <a:highlight>
                  <a:srgbClr val="3CEFAB"/>
                </a:highlight>
                <a:latin typeface="Helvetica Neue"/>
                <a:ea typeface="Helvetica Neue"/>
                <a:cs typeface="Helvetica Neue"/>
                <a:sym typeface="Helvetica Neue"/>
              </a:rPr>
              <a:t>cualquier tipo de computadora </a:t>
            </a:r>
            <a:r>
              <a:rPr b="1" i="0" lang="es" sz="1800" u="none" cap="none" strike="noStrike">
                <a:solidFill>
                  <a:srgbClr val="000000"/>
                </a:solidFill>
                <a:highlight>
                  <a:srgbClr val="3CEFAB"/>
                </a:highlight>
                <a:latin typeface="Helvetica Neue"/>
                <a:ea typeface="Helvetica Neue"/>
                <a:cs typeface="Helvetica Neue"/>
                <a:sym typeface="Helvetica Neue"/>
              </a:rPr>
              <a:t>particular será el objeto.</a:t>
            </a:r>
            <a:endParaRPr b="1" i="0" sz="1800" u="none" cap="none" strike="noStrike">
              <a:solidFill>
                <a:srgbClr val="000000"/>
              </a:solidFill>
              <a:highlight>
                <a:srgbClr val="3CEFAB"/>
              </a:highlight>
              <a:latin typeface="Helvetica Neue"/>
              <a:ea typeface="Helvetica Neue"/>
              <a:cs typeface="Helvetica Neue"/>
              <a:sym typeface="Helvetica Neue"/>
            </a:endParaRPr>
          </a:p>
        </p:txBody>
      </p:sp>
      <p:pic>
        <p:nvPicPr>
          <p:cNvPr id="253" name="Google Shape;253;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4" name="Google Shape;254;p46"/>
          <p:cNvSpPr txBox="1"/>
          <p:nvPr/>
        </p:nvSpPr>
        <p:spPr>
          <a:xfrm>
            <a:off x="2187450" y="4770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Objeto</a:t>
            </a:r>
            <a:r>
              <a:rPr i="1" lang="es" sz="3600">
                <a:latin typeface="Anton"/>
                <a:ea typeface="Anton"/>
                <a:cs typeface="Anton"/>
                <a:sym typeface="Anton"/>
              </a:rPr>
              <a:t>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0" name="Google Shape;260;p47"/>
          <p:cNvSpPr txBox="1"/>
          <p:nvPr/>
        </p:nvSpPr>
        <p:spPr>
          <a:xfrm>
            <a:off x="509031" y="1290638"/>
            <a:ext cx="3920100" cy="204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En el mundo de la programación hay gran cantidad de </a:t>
            </a:r>
            <a:r>
              <a:rPr b="0" i="0" lang="es" sz="1800" u="none" cap="none" strike="noStrike">
                <a:solidFill>
                  <a:srgbClr val="000000"/>
                </a:solidFill>
                <a:latin typeface="Helvetica Neue Light"/>
                <a:ea typeface="Helvetica Neue Light"/>
                <a:cs typeface="Helvetica Neue Light"/>
                <a:sym typeface="Helvetica Neue Light"/>
              </a:rPr>
              <a:t>aplicaciones</a:t>
            </a:r>
            <a:r>
              <a:rPr b="0" i="0" lang="es" sz="1800" u="none" cap="none" strike="noStrike">
                <a:solidFill>
                  <a:srgbClr val="000000"/>
                </a:solidFill>
                <a:latin typeface="Helvetica Neue Light"/>
                <a:ea typeface="Helvetica Neue Light"/>
                <a:cs typeface="Helvetica Neue Light"/>
                <a:sym typeface="Helvetica Neue Light"/>
              </a:rPr>
              <a:t> que realizan tareas muy similares y es importante identificar los patrones que nos permiten no reinventar la rueda. La programación orientada a objetos intentaba resolver esto.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1" name="Google Shape;261;p47"/>
          <p:cNvPicPr preferRelativeResize="0"/>
          <p:nvPr/>
        </p:nvPicPr>
        <p:blipFill rotWithShape="1">
          <a:blip r:embed="rId4">
            <a:alphaModFix/>
          </a:blip>
          <a:srcRect b="0" l="0" r="0" t="0"/>
          <a:stretch/>
        </p:blipFill>
        <p:spPr>
          <a:xfrm>
            <a:off x="5076976" y="1263374"/>
            <a:ext cx="3406000" cy="3161000"/>
          </a:xfrm>
          <a:prstGeom prst="rect">
            <a:avLst/>
          </a:prstGeom>
          <a:noFill/>
          <a:ln>
            <a:noFill/>
          </a:ln>
        </p:spPr>
      </p:pic>
      <p:sp>
        <p:nvSpPr>
          <p:cNvPr id="262" name="Google Shape;262;p47"/>
          <p:cNvSpPr txBox="1"/>
          <p:nvPr/>
        </p:nvSpPr>
        <p:spPr>
          <a:xfrm>
            <a:off x="161125" y="4584125"/>
            <a:ext cx="40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Helvetica Neue"/>
                <a:ea typeface="Helvetica Neue"/>
                <a:cs typeface="Helvetica Neue"/>
                <a:sym typeface="Helvetica Neue"/>
              </a:rPr>
              <a:t>Fuente: </a:t>
            </a:r>
            <a:r>
              <a:rPr lang="es" u="sng">
                <a:solidFill>
                  <a:schemeClr val="hlink"/>
                </a:solidFill>
                <a:latin typeface="Helvetica Neue Light"/>
                <a:ea typeface="Helvetica Neue Light"/>
                <a:cs typeface="Helvetica Neue Light"/>
                <a:sym typeface="Helvetica Neue Light"/>
                <a:hlinkClick r:id="rId5"/>
              </a:rPr>
              <a:t>ellibrodepython.com </a:t>
            </a:r>
            <a:endParaRPr>
              <a:latin typeface="Helvetica Neue Light"/>
              <a:ea typeface="Helvetica Neue Light"/>
              <a:cs typeface="Helvetica Neue Light"/>
              <a:sym typeface="Helvetica Neue Light"/>
            </a:endParaRPr>
          </a:p>
        </p:txBody>
      </p:sp>
      <p:sp>
        <p:nvSpPr>
          <p:cNvPr id="263" name="Google Shape;263;p47"/>
          <p:cNvSpPr txBox="1"/>
          <p:nvPr/>
        </p:nvSpPr>
        <p:spPr>
          <a:xfrm>
            <a:off x="2187450" y="3246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¿Para qué usar la POO?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67" name="Shape 267"/>
        <p:cNvGrpSpPr/>
        <p:nvPr/>
      </p:nvGrpSpPr>
      <p:grpSpPr>
        <a:xfrm>
          <a:off x="0" y="0"/>
          <a:ext cx="0" cy="0"/>
          <a:chOff x="0" y="0"/>
          <a:chExt cx="0" cy="0"/>
        </a:xfrm>
      </p:grpSpPr>
      <p:sp>
        <p:nvSpPr>
          <p:cNvPr id="268" name="Google Shape;268;p48"/>
          <p:cNvSpPr txBox="1"/>
          <p:nvPr>
            <p:ph idx="1" type="body"/>
          </p:nvPr>
        </p:nvSpPr>
        <p:spPr>
          <a:xfrm>
            <a:off x="311700" y="2447875"/>
            <a:ext cx="8520600" cy="1782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a:solidFill>
                  <a:schemeClr val="dk1"/>
                </a:solidFill>
                <a:latin typeface="Helvetica Neue Light"/>
                <a:ea typeface="Helvetica Neue Light"/>
                <a:cs typeface="Helvetica Neue Light"/>
                <a:sym typeface="Helvetica Neue Light"/>
              </a:rPr>
              <a:t>Python está diseñado para soportar el paradigma de la </a:t>
            </a:r>
            <a:r>
              <a:rPr b="1" lang="es">
                <a:solidFill>
                  <a:schemeClr val="dk1"/>
                </a:solidFill>
                <a:latin typeface="Helvetica Neue"/>
                <a:ea typeface="Helvetica Neue"/>
                <a:cs typeface="Helvetica Neue"/>
                <a:sym typeface="Helvetica Neue"/>
              </a:rPr>
              <a:t>programación orientado a objetos (POO)</a:t>
            </a:r>
            <a:r>
              <a:rPr lang="es">
                <a:solidFill>
                  <a:schemeClr val="dk1"/>
                </a:solidFill>
                <a:latin typeface="Helvetica Neue Light"/>
                <a:ea typeface="Helvetica Neue Light"/>
                <a:cs typeface="Helvetica Neue Light"/>
                <a:sym typeface="Helvetica Neue Light"/>
              </a:rPr>
              <a:t>, donde </a:t>
            </a:r>
            <a:r>
              <a:rPr b="1" lang="es">
                <a:solidFill>
                  <a:schemeClr val="dk1"/>
                </a:solidFill>
                <a:latin typeface="Helvetica Neue"/>
                <a:ea typeface="Helvetica Neue"/>
                <a:cs typeface="Helvetica Neue"/>
                <a:sym typeface="Helvetica Neue"/>
              </a:rPr>
              <a:t>todos los módulos se tratan como entidades que tienen atributos, y comportamiento.</a:t>
            </a:r>
            <a:r>
              <a:rPr lang="es">
                <a:solidFill>
                  <a:schemeClr val="dk1"/>
                </a:solidFill>
                <a:latin typeface="Helvetica Neue Light"/>
                <a:ea typeface="Helvetica Neue Light"/>
                <a:cs typeface="Helvetica Neue Light"/>
                <a:sym typeface="Helvetica Neue Light"/>
              </a:rPr>
              <a:t> Lo cual, en muchos casos, ayuda a crear programas de una manera sencilla, además de que los componentes son </a:t>
            </a:r>
            <a:r>
              <a:rPr lang="es">
                <a:solidFill>
                  <a:schemeClr val="dk1"/>
                </a:solidFill>
                <a:latin typeface="Helvetica Neue Light"/>
                <a:ea typeface="Helvetica Neue Light"/>
                <a:cs typeface="Helvetica Neue Light"/>
                <a:sym typeface="Helvetica Neue Light"/>
              </a:rPr>
              <a:t>reutilizables</a:t>
            </a:r>
            <a:r>
              <a:rPr lang="es">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p:txBody>
      </p:sp>
      <p:pic>
        <p:nvPicPr>
          <p:cNvPr id="269" name="Google Shape;269;p48"/>
          <p:cNvPicPr preferRelativeResize="0"/>
          <p:nvPr/>
        </p:nvPicPr>
        <p:blipFill rotWithShape="1">
          <a:blip r:embed="rId3">
            <a:alphaModFix/>
          </a:blip>
          <a:srcRect b="0" l="0" r="0" t="0"/>
          <a:stretch/>
        </p:blipFill>
        <p:spPr>
          <a:xfrm>
            <a:off x="3978738" y="813225"/>
            <a:ext cx="1186525" cy="118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273" name="Shape 273"/>
        <p:cNvGrpSpPr/>
        <p:nvPr/>
      </p:nvGrpSpPr>
      <p:grpSpPr>
        <a:xfrm>
          <a:off x="0" y="0"/>
          <a:ext cx="0" cy="0"/>
          <a:chOff x="0" y="0"/>
          <a:chExt cx="0" cy="0"/>
        </a:xfrm>
      </p:grpSpPr>
      <p:pic>
        <p:nvPicPr>
          <p:cNvPr id="274" name="Google Shape;274;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5" name="Google Shape;275;p4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Clases</a:t>
            </a:r>
            <a:endParaRPr b="0" i="1" sz="3600" u="none" cap="none" strike="noStrike">
              <a:solidFill>
                <a:srgbClr val="121212"/>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nvSpPr>
        <p:spPr>
          <a:xfrm>
            <a:off x="1671825" y="520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Uso de POO: Clases</a:t>
            </a:r>
            <a:endParaRPr b="0" i="1" sz="3500" u="none" cap="none" strike="noStrike">
              <a:solidFill>
                <a:srgbClr val="000000"/>
              </a:solidFill>
              <a:latin typeface="Anton"/>
              <a:ea typeface="Anton"/>
              <a:cs typeface="Anton"/>
              <a:sym typeface="Anton"/>
            </a:endParaRPr>
          </a:p>
        </p:txBody>
      </p:sp>
      <p:pic>
        <p:nvPicPr>
          <p:cNvPr id="281" name="Google Shape;281;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2" name="Google Shape;282;p50"/>
          <p:cNvSpPr txBox="1"/>
          <p:nvPr/>
        </p:nvSpPr>
        <p:spPr>
          <a:xfrm>
            <a:off x="-309850" y="4743300"/>
            <a:ext cx="3000000" cy="4002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b="1" lang="es">
                <a:solidFill>
                  <a:schemeClr val="dk1"/>
                </a:solidFill>
                <a:latin typeface="Helvetica Neue"/>
                <a:ea typeface="Helvetica Neue"/>
                <a:cs typeface="Helvetica Neue"/>
                <a:sym typeface="Helvetica Neue"/>
              </a:rPr>
              <a:t>Fuente:</a:t>
            </a:r>
            <a:r>
              <a:rPr lang="es">
                <a:solidFill>
                  <a:schemeClr val="dk1"/>
                </a:solidFill>
                <a:latin typeface="Helvetica Neue Light"/>
                <a:ea typeface="Helvetica Neue Light"/>
                <a:cs typeface="Helvetica Neue Light"/>
                <a:sym typeface="Helvetica Neue Light"/>
              </a:rPr>
              <a:t> </a:t>
            </a:r>
            <a:r>
              <a:rPr lang="es" u="sng">
                <a:solidFill>
                  <a:schemeClr val="hlink"/>
                </a:solidFill>
                <a:latin typeface="Helvetica Neue Light"/>
                <a:ea typeface="Helvetica Neue Light"/>
                <a:cs typeface="Helvetica Neue Light"/>
                <a:sym typeface="Helvetica Neue Light"/>
                <a:hlinkClick r:id="rId4"/>
              </a:rPr>
              <a:t>ElLibroDePython</a:t>
            </a:r>
            <a:endParaRPr sz="1100">
              <a:solidFill>
                <a:schemeClr val="dk1"/>
              </a:solidFill>
            </a:endParaRPr>
          </a:p>
        </p:txBody>
      </p:sp>
      <p:sp>
        <p:nvSpPr>
          <p:cNvPr id="283" name="Google Shape;283;p50"/>
          <p:cNvSpPr txBox="1"/>
          <p:nvPr/>
        </p:nvSpPr>
        <p:spPr>
          <a:xfrm>
            <a:off x="270700" y="1457275"/>
            <a:ext cx="8606700" cy="1754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Lo primero es crear una clase, a la cual llamaremos “perro”.</a:t>
            </a:r>
            <a:r>
              <a:rPr lang="es" sz="2000">
                <a:solidFill>
                  <a:schemeClr val="dk1"/>
                </a:solidFill>
                <a:latin typeface="Helvetica Neue Light"/>
                <a:ea typeface="Helvetica Neue Light"/>
                <a:cs typeface="Helvetica Neue Light"/>
                <a:sym typeface="Helvetica Neue Light"/>
              </a:rPr>
              <a:t> </a:t>
            </a:r>
            <a:r>
              <a:rPr lang="es" sz="1800">
                <a:solidFill>
                  <a:schemeClr val="dk1"/>
                </a:solidFill>
                <a:highlight>
                  <a:schemeClr val="lt1"/>
                </a:highlight>
                <a:latin typeface="Helvetica Neue Light"/>
                <a:ea typeface="Helvetica Neue Light"/>
                <a:cs typeface="Helvetica Neue Light"/>
                <a:sym typeface="Helvetica Neue Light"/>
              </a:rPr>
              <a:t>Se trata de una clase vacía y sin mucha utilidad práctica, pero es la mínima clase que podemos crear. El uso del PASS realmente no tiene utilidad, pero daría un error si después de los : no tenemos contenido.</a:t>
            </a:r>
            <a:endParaRPr sz="1800">
              <a:solidFill>
                <a:schemeClr val="dk1"/>
              </a:solidFill>
              <a:latin typeface="Helvetica Neue Light"/>
              <a:ea typeface="Helvetica Neue Light"/>
              <a:cs typeface="Helvetica Neue Light"/>
              <a:sym typeface="Helvetica Neue Light"/>
            </a:endParaRPr>
          </a:p>
        </p:txBody>
      </p:sp>
      <p:pic>
        <p:nvPicPr>
          <p:cNvPr descr="Interfaz de usuario gráfica, Texto, Aplicación, Chat o mensaje de texto&#10;&#10;Descripción generada automáticamente" id="284" name="Google Shape;284;p50"/>
          <p:cNvPicPr preferRelativeResize="0"/>
          <p:nvPr/>
        </p:nvPicPr>
        <p:blipFill rotWithShape="1">
          <a:blip r:embed="rId5">
            <a:alphaModFix/>
          </a:blip>
          <a:srcRect b="33808" l="30600" r="8709" t="31642"/>
          <a:stretch/>
        </p:blipFill>
        <p:spPr>
          <a:xfrm>
            <a:off x="3301152" y="3390516"/>
            <a:ext cx="2407445" cy="764382"/>
          </a:xfrm>
          <a:prstGeom prst="rect">
            <a:avLst/>
          </a:prstGeom>
          <a:noFill/>
          <a:ln>
            <a:noFill/>
          </a:ln>
        </p:spPr>
      </p:pic>
      <p:pic>
        <p:nvPicPr>
          <p:cNvPr id="285" name="Google Shape;285;p50"/>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nvSpPr>
        <p:spPr>
          <a:xfrm>
            <a:off x="394950" y="1794900"/>
            <a:ext cx="47955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Ahora que tenemos la clase, podemos crear uno o </a:t>
            </a:r>
            <a:r>
              <a:rPr lang="es" sz="1800">
                <a:solidFill>
                  <a:schemeClr val="dk1"/>
                </a:solidFill>
                <a:highlight>
                  <a:srgbClr val="FFFFFF"/>
                </a:highlight>
                <a:latin typeface="Helvetica Neue Light"/>
                <a:ea typeface="Helvetica Neue Light"/>
                <a:cs typeface="Helvetica Neue Light"/>
                <a:sym typeface="Helvetica Neue Light"/>
              </a:rPr>
              <a:t>más</a:t>
            </a:r>
            <a:r>
              <a:rPr lang="es" sz="1800">
                <a:solidFill>
                  <a:schemeClr val="dk1"/>
                </a:solidFill>
                <a:highlight>
                  <a:srgbClr val="FFFFFF"/>
                </a:highlight>
                <a:latin typeface="Helvetica Neue Light"/>
                <a:ea typeface="Helvetica Neue Light"/>
                <a:cs typeface="Helvetica Neue Light"/>
                <a:sym typeface="Helvetica Neue Light"/>
              </a:rPr>
              <a:t> objeto de la misma, como si de una variable normal se tratase.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Nombre de la variable igual a la clase con ( ). Dentro de los paréntesis irían los parámetros de entrada si los hubiera.</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latin typeface="Helvetica Neue Light"/>
              <a:ea typeface="Helvetica Neue Light"/>
              <a:cs typeface="Helvetica Neue Light"/>
              <a:sym typeface="Helvetica Neue Light"/>
            </a:endParaRPr>
          </a:p>
        </p:txBody>
      </p:sp>
      <p:sp>
        <p:nvSpPr>
          <p:cNvPr id="291" name="Google Shape;291;p51"/>
          <p:cNvSpPr txBox="1"/>
          <p:nvPr/>
        </p:nvSpPr>
        <p:spPr>
          <a:xfrm>
            <a:off x="1671825" y="4444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Instanciar una clase</a:t>
            </a:r>
            <a:endParaRPr b="0" i="1" sz="3500" u="none" cap="none" strike="noStrike">
              <a:solidFill>
                <a:srgbClr val="000000"/>
              </a:solidFill>
              <a:latin typeface="Anton"/>
              <a:ea typeface="Anton"/>
              <a:cs typeface="Anton"/>
              <a:sym typeface="Anton"/>
            </a:endParaRPr>
          </a:p>
        </p:txBody>
      </p:sp>
      <p:pic>
        <p:nvPicPr>
          <p:cNvPr id="292" name="Google Shape;292;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Interfaz de usuario gráfica, Texto&#10;&#10;Descripción generada automáticamente" id="293" name="Google Shape;293;p51"/>
          <p:cNvPicPr preferRelativeResize="0"/>
          <p:nvPr/>
        </p:nvPicPr>
        <p:blipFill rotWithShape="1">
          <a:blip r:embed="rId4">
            <a:alphaModFix/>
          </a:blip>
          <a:srcRect b="10219" l="13741" r="6322" t="8926"/>
          <a:stretch/>
        </p:blipFill>
        <p:spPr>
          <a:xfrm>
            <a:off x="5287704" y="1800982"/>
            <a:ext cx="3374898" cy="2100600"/>
          </a:xfrm>
          <a:prstGeom prst="rect">
            <a:avLst/>
          </a:prstGeom>
          <a:noFill/>
          <a:ln>
            <a:noFill/>
          </a:ln>
        </p:spPr>
      </p:pic>
      <p:sp>
        <p:nvSpPr>
          <p:cNvPr id="294" name="Google Shape;294;p51"/>
          <p:cNvSpPr txBox="1"/>
          <p:nvPr/>
        </p:nvSpPr>
        <p:spPr>
          <a:xfrm>
            <a:off x="-446175" y="4743300"/>
            <a:ext cx="3000000" cy="4002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b="1" lang="es">
                <a:solidFill>
                  <a:schemeClr val="dk1"/>
                </a:solidFill>
                <a:latin typeface="Helvetica Neue"/>
                <a:ea typeface="Helvetica Neue"/>
                <a:cs typeface="Helvetica Neue"/>
                <a:sym typeface="Helvetica Neue"/>
              </a:rPr>
              <a:t>Fuente:</a:t>
            </a:r>
            <a:r>
              <a:rPr lang="es">
                <a:solidFill>
                  <a:schemeClr val="dk1"/>
                </a:solidFill>
                <a:latin typeface="Helvetica Neue Light"/>
                <a:ea typeface="Helvetica Neue Light"/>
                <a:cs typeface="Helvetica Neue Light"/>
                <a:sym typeface="Helvetica Neue Light"/>
              </a:rPr>
              <a:t> </a:t>
            </a:r>
            <a:r>
              <a:rPr lang="es" u="sng">
                <a:solidFill>
                  <a:schemeClr val="accent5"/>
                </a:solidFill>
                <a:latin typeface="Helvetica Neue Light"/>
                <a:ea typeface="Helvetica Neue Light"/>
                <a:cs typeface="Helvetica Neue Light"/>
                <a:sym typeface="Helvetica Neue Light"/>
                <a:hlinkClick r:id="rId5">
                  <a:extLst>
                    <a:ext uri="{A12FA001-AC4F-418D-AE19-62706E023703}">
                      <ahyp:hlinkClr val="tx"/>
                    </a:ext>
                  </a:extLst>
                </a:hlinkClick>
              </a:rPr>
              <a:t>ElLibroDePython</a:t>
            </a:r>
            <a:endParaRPr sz="1100">
              <a:solidFill>
                <a:schemeClr val="dk1"/>
              </a:solidFill>
            </a:endParaRPr>
          </a:p>
        </p:txBody>
      </p:sp>
      <p:pic>
        <p:nvPicPr>
          <p:cNvPr id="295" name="Google Shape;295;p51"/>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299" name="Shape 299"/>
        <p:cNvGrpSpPr/>
        <p:nvPr/>
      </p:nvGrpSpPr>
      <p:grpSpPr>
        <a:xfrm>
          <a:off x="0" y="0"/>
          <a:ext cx="0" cy="0"/>
          <a:chOff x="0" y="0"/>
          <a:chExt cx="0" cy="0"/>
        </a:xfrm>
      </p:grpSpPr>
      <p:pic>
        <p:nvPicPr>
          <p:cNvPr id="300" name="Google Shape;300;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1" name="Google Shape;301;p5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Atributos</a:t>
            </a:r>
            <a:endParaRPr b="0" i="1" sz="3600" u="none" cap="none" strike="noStrike">
              <a:solidFill>
                <a:srgbClr val="121212"/>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3"/>
          <p:cNvSpPr txBox="1"/>
          <p:nvPr/>
        </p:nvSpPr>
        <p:spPr>
          <a:xfrm>
            <a:off x="885900" y="2270541"/>
            <a:ext cx="7439700" cy="16746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50000"/>
              </a:lnSpc>
              <a:spcBef>
                <a:spcPts val="0"/>
              </a:spcBef>
              <a:spcAft>
                <a:spcPts val="0"/>
              </a:spcAft>
              <a:buClr>
                <a:srgbClr val="3CEFAB"/>
              </a:buClr>
              <a:buSzPts val="1800"/>
              <a:buFont typeface="Helvetica Neue"/>
              <a:buAutoNum type="arabicPeriod"/>
            </a:pPr>
            <a:r>
              <a:rPr b="1" i="0" lang="es" sz="1800" u="none" cap="none" strike="noStrike">
                <a:solidFill>
                  <a:schemeClr val="dk1"/>
                </a:solidFill>
                <a:highlight>
                  <a:srgbClr val="3CEFAB"/>
                </a:highlight>
                <a:latin typeface="Helvetica Neue"/>
                <a:ea typeface="Helvetica Neue"/>
                <a:cs typeface="Helvetica Neue"/>
                <a:sym typeface="Helvetica Neue"/>
              </a:rPr>
              <a:t>Atributos de instancia:</a:t>
            </a:r>
            <a:r>
              <a:rPr i="0" lang="es" sz="1800" u="none" cap="none" strike="noStrike">
                <a:solidFill>
                  <a:schemeClr val="dk1"/>
                </a:solidFill>
                <a:highlight>
                  <a:srgbClr val="FFFFFF"/>
                </a:highlight>
                <a:latin typeface="Helvetica Neue Light"/>
                <a:ea typeface="Helvetica Neue Light"/>
                <a:cs typeface="Helvetica Neue Light"/>
                <a:sym typeface="Helvetica Neue Light"/>
              </a:rPr>
              <a:t> Pertenecen a la instancia de la clase o al objeto. Son atributos particulares de cada instancia, en nuestro caso de cada perro.</a:t>
            </a:r>
            <a:endParaRPr sz="1800">
              <a:latin typeface="Helvetica Neue Light"/>
              <a:ea typeface="Helvetica Neue Light"/>
              <a:cs typeface="Helvetica Neue Light"/>
              <a:sym typeface="Helvetica Neue Light"/>
            </a:endParaRPr>
          </a:p>
          <a:p>
            <a:pPr indent="-342900" lvl="0" marL="457200" marR="0" rtl="0" algn="just">
              <a:lnSpc>
                <a:spcPct val="150000"/>
              </a:lnSpc>
              <a:spcBef>
                <a:spcPts val="0"/>
              </a:spcBef>
              <a:spcAft>
                <a:spcPts val="0"/>
              </a:spcAft>
              <a:buClr>
                <a:srgbClr val="3CEFAB"/>
              </a:buClr>
              <a:buSzPts val="1800"/>
              <a:buFont typeface="Helvetica Neue"/>
              <a:buAutoNum type="arabicPeriod"/>
            </a:pPr>
            <a:r>
              <a:rPr b="1" i="0" lang="es" sz="1800" u="none" cap="none" strike="noStrike">
                <a:solidFill>
                  <a:schemeClr val="dk1"/>
                </a:solidFill>
                <a:highlight>
                  <a:srgbClr val="3CEFAB"/>
                </a:highlight>
                <a:latin typeface="Helvetica Neue"/>
                <a:ea typeface="Helvetica Neue"/>
                <a:cs typeface="Helvetica Neue"/>
                <a:sym typeface="Helvetica Neue"/>
              </a:rPr>
              <a:t>Atributos de clase:</a:t>
            </a:r>
            <a:r>
              <a:rPr i="0" lang="es" sz="1800" u="none" cap="none" strike="noStrike">
                <a:solidFill>
                  <a:schemeClr val="dk1"/>
                </a:solidFill>
                <a:highlight>
                  <a:srgbClr val="3CEFAB"/>
                </a:highlight>
                <a:latin typeface="Helvetica Neue Light"/>
                <a:ea typeface="Helvetica Neue Light"/>
                <a:cs typeface="Helvetica Neue Light"/>
                <a:sym typeface="Helvetica Neue Light"/>
              </a:rPr>
              <a:t> </a:t>
            </a:r>
            <a:r>
              <a:rPr i="0" lang="es" sz="1800" u="none" cap="none" strike="noStrike">
                <a:solidFill>
                  <a:schemeClr val="dk1"/>
                </a:solidFill>
                <a:highlight>
                  <a:srgbClr val="FFFFFF"/>
                </a:highlight>
                <a:latin typeface="Helvetica Neue Light"/>
                <a:ea typeface="Helvetica Neue Light"/>
                <a:cs typeface="Helvetica Neue Light"/>
                <a:sym typeface="Helvetica Neue Light"/>
              </a:rPr>
              <a:t>Se trata de atributos que pertenecen a la clase, por lo tanto serán comunes para todos los objetos.</a:t>
            </a:r>
            <a:endParaRPr i="0" sz="1800" u="none" cap="none" strike="noStrike">
              <a:solidFill>
                <a:srgbClr val="000000"/>
              </a:solidFill>
              <a:latin typeface="Helvetica Neue Light"/>
              <a:ea typeface="Helvetica Neue Light"/>
              <a:cs typeface="Helvetica Neue Light"/>
              <a:sym typeface="Helvetica Neue Light"/>
            </a:endParaRPr>
          </a:p>
        </p:txBody>
      </p:sp>
      <p:sp>
        <p:nvSpPr>
          <p:cNvPr id="307" name="Google Shape;307;p53"/>
          <p:cNvSpPr txBox="1"/>
          <p:nvPr/>
        </p:nvSpPr>
        <p:spPr>
          <a:xfrm>
            <a:off x="1671825" y="749200"/>
            <a:ext cx="5666100" cy="67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Asignando atributos</a:t>
            </a:r>
            <a:endParaRPr b="0" i="1" sz="3500" u="none" cap="none" strike="noStrike">
              <a:solidFill>
                <a:srgbClr val="000000"/>
              </a:solidFill>
              <a:latin typeface="Anton"/>
              <a:ea typeface="Anton"/>
              <a:cs typeface="Anton"/>
              <a:sym typeface="Anton"/>
            </a:endParaRPr>
          </a:p>
        </p:txBody>
      </p:sp>
      <p:pic>
        <p:nvPicPr>
          <p:cNvPr id="308" name="Google Shape;308;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9" name="Google Shape;309;p53"/>
          <p:cNvSpPr txBox="1"/>
          <p:nvPr/>
        </p:nvSpPr>
        <p:spPr>
          <a:xfrm>
            <a:off x="228600" y="1524000"/>
            <a:ext cx="87543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A la hora de añadir atributos a la clase, es importante distinguir dos tipos:</a:t>
            </a:r>
            <a:endParaRPr sz="1800">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4"/>
          <p:cNvSpPr txBox="1"/>
          <p:nvPr/>
        </p:nvSpPr>
        <p:spPr>
          <a:xfrm>
            <a:off x="262900" y="1642500"/>
            <a:ext cx="86253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Empecemos creando</a:t>
            </a: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el nombre y la raza del perro. Esto se suele hacer por medio de un método</a:t>
            </a:r>
            <a:r>
              <a:rPr b="1" i="0" lang="es" sz="1800" u="none" cap="none" strike="noStrike">
                <a:solidFill>
                  <a:srgbClr val="000000"/>
                </a:solidFill>
                <a:highlight>
                  <a:srgbClr val="3CEFAB"/>
                </a:highlight>
                <a:latin typeface="Helvetica Neue"/>
                <a:ea typeface="Helvetica Neue"/>
                <a:cs typeface="Helvetica Neue"/>
                <a:sym typeface="Helvetica Neue"/>
              </a:rPr>
              <a:t> __init__ </a:t>
            </a:r>
            <a:r>
              <a:rPr b="0" i="0" lang="es" sz="1800" u="none" cap="none" strike="noStrike">
                <a:solidFill>
                  <a:srgbClr val="000000"/>
                </a:solidFill>
                <a:latin typeface="Helvetica Neue Light"/>
                <a:ea typeface="Helvetica Neue Light"/>
                <a:cs typeface="Helvetica Neue Light"/>
                <a:sym typeface="Helvetica Neue Light"/>
              </a:rPr>
              <a:t>que será llamado </a:t>
            </a:r>
            <a:r>
              <a:rPr lang="es" sz="1800">
                <a:latin typeface="Helvetica Neue Light"/>
                <a:ea typeface="Helvetica Neue Light"/>
                <a:cs typeface="Helvetica Neue Light"/>
                <a:sym typeface="Helvetica Neue Light"/>
              </a:rPr>
              <a:t>automáticamente</a:t>
            </a:r>
            <a:r>
              <a:rPr b="0" i="0" lang="es" sz="1800" u="none" cap="none" strike="noStrike">
                <a:solidFill>
                  <a:srgbClr val="000000"/>
                </a:solidFill>
                <a:latin typeface="Helvetica Neue Light"/>
                <a:ea typeface="Helvetica Neue Light"/>
                <a:cs typeface="Helvetica Neue Light"/>
                <a:sym typeface="Helvetica Neue Light"/>
              </a:rPr>
              <a:t> cuando se cree una objeto. No se le puede cambiar el nombre y tiene su definición propia, </a:t>
            </a:r>
            <a:r>
              <a:rPr b="0" i="0" lang="es" sz="1800" u="none" cap="none" strike="noStrike">
                <a:solidFill>
                  <a:srgbClr val="000000"/>
                </a:solidFill>
                <a:highlight>
                  <a:srgbClr val="3CEFAB"/>
                </a:highlight>
                <a:latin typeface="Helvetica Neue Light"/>
                <a:ea typeface="Helvetica Neue Light"/>
                <a:cs typeface="Helvetica Neue Light"/>
                <a:sym typeface="Helvetica Neue Light"/>
              </a:rPr>
              <a:t>“</a:t>
            </a:r>
            <a:r>
              <a:rPr b="1" i="0" lang="es" sz="1800" u="none" cap="none" strike="noStrike">
                <a:solidFill>
                  <a:srgbClr val="000000"/>
                </a:solidFill>
                <a:highlight>
                  <a:srgbClr val="3CEFAB"/>
                </a:highlight>
                <a:latin typeface="Helvetica Neue"/>
                <a:ea typeface="Helvetica Neue"/>
                <a:cs typeface="Helvetica Neue"/>
                <a:sym typeface="Helvetica Neue"/>
              </a:rPr>
              <a:t>Constructor</a:t>
            </a:r>
            <a:r>
              <a:rPr b="0" i="0" lang="es" sz="1800" u="none" cap="none" strike="noStrike">
                <a:solidFill>
                  <a:srgbClr val="000000"/>
                </a:solidFill>
                <a:highlight>
                  <a:srgbClr val="3CEFAB"/>
                </a:highlight>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endParaRPr sz="1800"/>
          </a:p>
        </p:txBody>
      </p:sp>
      <p:sp>
        <p:nvSpPr>
          <p:cNvPr id="315" name="Google Shape;315;p54"/>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Asignando atributos de Instancia</a:t>
            </a:r>
            <a:endParaRPr b="0" i="1" sz="3500" u="none" cap="none" strike="noStrike">
              <a:solidFill>
                <a:srgbClr val="000000"/>
              </a:solidFill>
              <a:latin typeface="Anton"/>
              <a:ea typeface="Anton"/>
              <a:cs typeface="Anton"/>
              <a:sym typeface="Anton"/>
            </a:endParaRPr>
          </a:p>
        </p:txBody>
      </p:sp>
      <p:pic>
        <p:nvPicPr>
          <p:cNvPr id="316" name="Google Shape;316;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Texto&#10;&#10;Descripción generada automáticamente" id="317" name="Google Shape;317;p54"/>
          <p:cNvPicPr preferRelativeResize="0"/>
          <p:nvPr/>
        </p:nvPicPr>
        <p:blipFill rotWithShape="1">
          <a:blip r:embed="rId4">
            <a:alphaModFix/>
          </a:blip>
          <a:srcRect b="0" l="0" r="0" t="0"/>
          <a:stretch/>
        </p:blipFill>
        <p:spPr>
          <a:xfrm>
            <a:off x="1834950" y="3000800"/>
            <a:ext cx="5371450" cy="1913300"/>
          </a:xfrm>
          <a:prstGeom prst="rect">
            <a:avLst/>
          </a:prstGeom>
          <a:noFill/>
          <a:ln>
            <a:noFill/>
          </a:ln>
        </p:spPr>
      </p:pic>
      <p:pic>
        <p:nvPicPr>
          <p:cNvPr id="318" name="Google Shape;318;p54"/>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55"/>
          <p:cNvSpPr txBox="1"/>
          <p:nvPr/>
        </p:nvSpPr>
        <p:spPr>
          <a:xfrm>
            <a:off x="852188" y="11754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E8E7E3"/>
              </a:solidFill>
            </a:endParaRPr>
          </a:p>
          <a:p>
            <a:pPr indent="0" lvl="0" marL="0" rtl="0" algn="ctr">
              <a:spcBef>
                <a:spcPts val="0"/>
              </a:spcBef>
              <a:spcAft>
                <a:spcPts val="0"/>
              </a:spcAft>
              <a:buNone/>
            </a:pPr>
            <a:r>
              <a:rPr i="1" lang="es" sz="3000">
                <a:solidFill>
                  <a:srgbClr val="EEFF41"/>
                </a:solidFill>
                <a:latin typeface="Anton"/>
                <a:ea typeface="Anton"/>
                <a:cs typeface="Anton"/>
                <a:sym typeface="Anton"/>
              </a:rPr>
              <a:t>¡PARA PENSAR!</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2000">
                <a:solidFill>
                  <a:schemeClr val="lt1"/>
                </a:solidFill>
                <a:latin typeface="Helvetica Neue Light"/>
                <a:ea typeface="Helvetica Neue Light"/>
                <a:cs typeface="Helvetica Neue Light"/>
                <a:sym typeface="Helvetica Neue Light"/>
              </a:rPr>
              <a:t>¿Para qué crees que se utiliza la variable SELF? </a:t>
            </a:r>
            <a:r>
              <a:rPr i="1" lang="es" sz="2000">
                <a:solidFill>
                  <a:schemeClr val="lt1"/>
                </a:solidFill>
                <a:latin typeface="Helvetica Neue Light"/>
                <a:ea typeface="Helvetica Neue Light"/>
                <a:cs typeface="Helvetica Neue Light"/>
                <a:sym typeface="Helvetica Neue Light"/>
              </a:rPr>
              <a:t> </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3600"/>
              <a:buFont typeface="Arial"/>
              <a:buNone/>
            </a:pPr>
            <a:r>
              <a:t/>
            </a:r>
            <a:endParaRPr i="1" sz="2000">
              <a:solidFill>
                <a:schemeClr val="lt1"/>
              </a:solidFill>
              <a:latin typeface="Didact Gothic"/>
              <a:ea typeface="Didact Gothic"/>
              <a:cs typeface="Didact Gothic"/>
              <a:sym typeface="Didact Gothic"/>
            </a:endParaRPr>
          </a:p>
          <a:p>
            <a:pPr indent="0" lvl="0" marL="0" rtl="0" algn="ctr">
              <a:spcBef>
                <a:spcPts val="0"/>
              </a:spcBef>
              <a:spcAft>
                <a:spcPts val="0"/>
              </a:spcAft>
              <a:buNone/>
            </a:pPr>
            <a:br>
              <a:rPr lang="es" sz="2000">
                <a:solidFill>
                  <a:schemeClr val="lt1"/>
                </a:solidFill>
                <a:latin typeface="Helvetica Neue Light"/>
                <a:ea typeface="Helvetica Neue Light"/>
                <a:cs typeface="Helvetica Neue Light"/>
                <a:sym typeface="Helvetica Neue Light"/>
              </a:rPr>
            </a:br>
            <a:r>
              <a:rPr lang="es" sz="1600" u="sng">
                <a:solidFill>
                  <a:schemeClr val="lt1"/>
                </a:solidFill>
                <a:latin typeface="Helvetica Neue Light"/>
                <a:ea typeface="Helvetica Neue Light"/>
                <a:cs typeface="Helvetica Neue Light"/>
                <a:sym typeface="Helvetica Neue Light"/>
              </a:rPr>
              <a:t>CONTESTA EN EL CHAT DE ZOOM</a:t>
            </a:r>
            <a:endParaRPr sz="2000">
              <a:solidFill>
                <a:srgbClr val="E8E7E3"/>
              </a:solidFill>
              <a:latin typeface="Helvetica Neue Light"/>
              <a:ea typeface="Helvetica Neue Light"/>
              <a:cs typeface="Helvetica Neue Light"/>
              <a:sym typeface="Helvetica Neue Light"/>
            </a:endParaRPr>
          </a:p>
        </p:txBody>
      </p:sp>
      <p:pic>
        <p:nvPicPr>
          <p:cNvPr id="324" name="Google Shape;324;p55"/>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50" name="Shape 150"/>
        <p:cNvGrpSpPr/>
        <p:nvPr/>
      </p:nvGrpSpPr>
      <p:grpSpPr>
        <a:xfrm>
          <a:off x="0" y="0"/>
          <a:ext cx="0" cy="0"/>
          <a:chOff x="0" y="0"/>
          <a:chExt cx="0" cy="0"/>
        </a:xfrm>
      </p:grpSpPr>
      <p:sp>
        <p:nvSpPr>
          <p:cNvPr id="151" name="Google Shape;151;p3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52" name="Google Shape;152;p38"/>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53" name="Google Shape;153;p3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nvSpPr>
        <p:spPr>
          <a:xfrm>
            <a:off x="342350" y="1947300"/>
            <a:ext cx="8438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i="0" lang="es" sz="1800" u="none" cap="none" strike="noStrike">
                <a:solidFill>
                  <a:srgbClr val="000000"/>
                </a:solidFill>
                <a:latin typeface="Helvetica Neue Light"/>
                <a:ea typeface="Helvetica Neue Light"/>
                <a:cs typeface="Helvetica Neue Light"/>
                <a:sym typeface="Helvetica Neue Light"/>
              </a:rPr>
              <a:t>Es una variable que representa la instancia de la clase, y deberá estar siempre ahí.</a:t>
            </a:r>
            <a:endParaRPr sz="18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i="0" sz="1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i="0" lang="es" sz="1800" u="none" cap="none" strike="noStrike">
                <a:solidFill>
                  <a:srgbClr val="000000"/>
                </a:solidFill>
                <a:latin typeface="Helvetica Neue Light"/>
                <a:ea typeface="Helvetica Neue Light"/>
                <a:cs typeface="Helvetica Neue Light"/>
                <a:sym typeface="Helvetica Neue Light"/>
              </a:rPr>
              <a:t>El uso de </a:t>
            </a:r>
            <a:r>
              <a:rPr b="1" i="0" lang="es" sz="1800" u="none" cap="none" strike="noStrike">
                <a:solidFill>
                  <a:srgbClr val="000000"/>
                </a:solidFill>
                <a:highlight>
                  <a:srgbClr val="3CEFAB"/>
                </a:highlight>
                <a:latin typeface="Helvetica Neue"/>
                <a:ea typeface="Helvetica Neue"/>
                <a:cs typeface="Helvetica Neue"/>
                <a:sym typeface="Helvetica Neue"/>
              </a:rPr>
              <a:t>__init__ </a:t>
            </a:r>
            <a:r>
              <a:rPr i="0" lang="es" sz="1800" u="none" cap="none" strike="noStrike">
                <a:solidFill>
                  <a:srgbClr val="000000"/>
                </a:solidFill>
                <a:latin typeface="Helvetica Neue Light"/>
                <a:ea typeface="Helvetica Neue Light"/>
                <a:cs typeface="Helvetica Neue Light"/>
                <a:sym typeface="Helvetica Neue Light"/>
              </a:rPr>
              <a:t>y el doble</a:t>
            </a:r>
            <a:r>
              <a:rPr b="1" i="0" lang="es" sz="1800" u="none" cap="none" strike="noStrike">
                <a:solidFill>
                  <a:srgbClr val="000000"/>
                </a:solidFill>
                <a:latin typeface="Helvetica Neue"/>
                <a:ea typeface="Helvetica Neue"/>
                <a:cs typeface="Helvetica Neue"/>
                <a:sym typeface="Helvetica Neue"/>
              </a:rPr>
              <a:t> __</a:t>
            </a:r>
            <a:r>
              <a:rPr i="0" lang="es" sz="1800" u="none" cap="none" strike="noStrike">
                <a:solidFill>
                  <a:srgbClr val="000000"/>
                </a:solidFill>
                <a:latin typeface="Helvetica Neue Light"/>
                <a:ea typeface="Helvetica Neue Light"/>
                <a:cs typeface="Helvetica Neue Light"/>
                <a:sym typeface="Helvetica Neue Light"/>
              </a:rPr>
              <a:t> no es una coincidencia. Cuando veas un método con esa forma, significa que está reservado para un uso especial del lenguaje. En este caso sería lo que se conoce como </a:t>
            </a:r>
            <a:r>
              <a:rPr b="1" i="0" lang="es" sz="1800" u="none" cap="none" strike="noStrike">
                <a:solidFill>
                  <a:srgbClr val="000000"/>
                </a:solidFill>
                <a:latin typeface="Helvetica Neue"/>
                <a:ea typeface="Helvetica Neue"/>
                <a:cs typeface="Helvetica Neue"/>
                <a:sym typeface="Helvetica Neue"/>
              </a:rPr>
              <a:t>constructor. </a:t>
            </a:r>
            <a:endParaRPr b="1" i="0" sz="1800" u="none" cap="none" strike="noStrike">
              <a:solidFill>
                <a:srgbClr val="000000"/>
              </a:solidFill>
              <a:latin typeface="Helvetica Neue"/>
              <a:ea typeface="Helvetica Neue"/>
              <a:cs typeface="Helvetica Neue"/>
              <a:sym typeface="Helvetica Neue"/>
            </a:endParaRPr>
          </a:p>
        </p:txBody>
      </p:sp>
      <p:sp>
        <p:nvSpPr>
          <p:cNvPr id="330" name="Google Shape;330;p56"/>
          <p:cNvSpPr txBox="1"/>
          <p:nvPr/>
        </p:nvSpPr>
        <p:spPr>
          <a:xfrm>
            <a:off x="1671825" y="5968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¿Qué es el self?</a:t>
            </a:r>
            <a:endParaRPr b="0" i="1" sz="3500" u="none" cap="none" strike="noStrike">
              <a:solidFill>
                <a:srgbClr val="000000"/>
              </a:solidFill>
              <a:latin typeface="Anton"/>
              <a:ea typeface="Anton"/>
              <a:cs typeface="Anton"/>
              <a:sym typeface="Anton"/>
            </a:endParaRPr>
          </a:p>
        </p:txBody>
      </p:sp>
      <p:pic>
        <p:nvPicPr>
          <p:cNvPr id="331" name="Google Shape;331;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7"/>
          <p:cNvSpPr txBox="1"/>
          <p:nvPr/>
        </p:nvSpPr>
        <p:spPr>
          <a:xfrm>
            <a:off x="420075" y="1413900"/>
            <a:ext cx="39954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Hasta ahora hemos definido atributos de</a:t>
            </a:r>
            <a:r>
              <a:rPr b="0" i="0" lang="es" sz="1800" u="none" cap="none" strike="noStrike">
                <a:solidFill>
                  <a:srgbClr val="000000"/>
                </a:solidFill>
                <a:highlight>
                  <a:srgbClr val="3CEFAB"/>
                </a:highlight>
                <a:latin typeface="Helvetica Neue Light"/>
                <a:ea typeface="Helvetica Neue Light"/>
                <a:cs typeface="Helvetica Neue Light"/>
                <a:sym typeface="Helvetica Neue Light"/>
              </a:rPr>
              <a:t> instancia,</a:t>
            </a:r>
            <a:r>
              <a:rPr b="0" i="0" lang="es" sz="1800" u="none" cap="none" strike="noStrike">
                <a:solidFill>
                  <a:srgbClr val="000000"/>
                </a:solidFill>
                <a:latin typeface="Helvetica Neue Light"/>
                <a:ea typeface="Helvetica Neue Light"/>
                <a:cs typeface="Helvetica Neue Light"/>
                <a:sym typeface="Helvetica Neue Light"/>
              </a:rPr>
              <a:t> ya que </a:t>
            </a:r>
            <a:r>
              <a:rPr b="1" i="0" lang="es" sz="1800" u="none" cap="none" strike="noStrike">
                <a:solidFill>
                  <a:srgbClr val="000000"/>
                </a:solidFill>
                <a:latin typeface="Helvetica Neue"/>
                <a:ea typeface="Helvetica Neue"/>
                <a:cs typeface="Helvetica Neue"/>
                <a:sym typeface="Helvetica Neue"/>
              </a:rPr>
              <a:t>pertenecen a cada perro concreto</a:t>
            </a:r>
            <a:r>
              <a:rPr b="0" i="0" lang="es" sz="1800" u="none" cap="none" strike="noStrike">
                <a:solidFill>
                  <a:srgbClr val="000000"/>
                </a:solidFill>
                <a:latin typeface="Helvetica Neue Light"/>
                <a:ea typeface="Helvetica Neue Light"/>
                <a:cs typeface="Helvetica Neue Light"/>
                <a:sym typeface="Helvetica Neue Light"/>
              </a:rPr>
              <a:t>. Ahora vamos a definir un </a:t>
            </a: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atributo de clase</a:t>
            </a:r>
            <a:r>
              <a:rPr b="0" i="0" lang="es" sz="1800" u="none" cap="none" strike="noStrike">
                <a:solidFill>
                  <a:srgbClr val="000000"/>
                </a:solidFill>
                <a:latin typeface="Helvetica Neue Light"/>
                <a:ea typeface="Helvetica Neue Light"/>
                <a:cs typeface="Helvetica Neue Light"/>
                <a:sym typeface="Helvetica Neue Light"/>
              </a:rPr>
              <a:t>, que será </a:t>
            </a:r>
            <a:r>
              <a:rPr b="1" i="0" lang="es" sz="1800" u="none" cap="none" strike="noStrike">
                <a:solidFill>
                  <a:srgbClr val="000000"/>
                </a:solidFill>
                <a:latin typeface="Helvetica Neue"/>
                <a:ea typeface="Helvetica Neue"/>
                <a:cs typeface="Helvetica Neue"/>
                <a:sym typeface="Helvetica Neue"/>
              </a:rPr>
              <a:t>común para todos los perros</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Por ejemplo, la especie de los perros es algo común para todos los objetos </a:t>
            </a:r>
            <a:r>
              <a:rPr b="0" i="1" lang="es" sz="1800" u="none" cap="none" strike="noStrike">
                <a:solidFill>
                  <a:srgbClr val="000000"/>
                </a:solidFill>
                <a:latin typeface="Helvetica Neue Light"/>
                <a:ea typeface="Helvetica Neue Light"/>
                <a:cs typeface="Helvetica Neue Light"/>
                <a:sym typeface="Helvetica Neue Light"/>
              </a:rPr>
              <a:t>Perro</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37" name="Google Shape;337;p57"/>
          <p:cNvSpPr txBox="1"/>
          <p:nvPr/>
        </p:nvSpPr>
        <p:spPr>
          <a:xfrm>
            <a:off x="1671825" y="520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Asignando atributos de clase</a:t>
            </a:r>
            <a:endParaRPr b="0" i="1" sz="3500" u="none" cap="none" strike="noStrike">
              <a:solidFill>
                <a:srgbClr val="000000"/>
              </a:solidFill>
              <a:latin typeface="Anton"/>
              <a:ea typeface="Anton"/>
              <a:cs typeface="Anton"/>
              <a:sym typeface="Anton"/>
            </a:endParaRPr>
          </a:p>
        </p:txBody>
      </p:sp>
      <p:pic>
        <p:nvPicPr>
          <p:cNvPr id="338" name="Google Shape;338;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Texto&#10;&#10;Descripción generada automáticamente" id="339" name="Google Shape;339;p57"/>
          <p:cNvPicPr preferRelativeResize="0"/>
          <p:nvPr/>
        </p:nvPicPr>
        <p:blipFill rotWithShape="1">
          <a:blip r:embed="rId4">
            <a:alphaModFix/>
          </a:blip>
          <a:srcRect b="0" l="0" r="0" t="0"/>
          <a:stretch/>
        </p:blipFill>
        <p:spPr>
          <a:xfrm>
            <a:off x="4518603" y="1509706"/>
            <a:ext cx="3995400" cy="3001662"/>
          </a:xfrm>
          <a:prstGeom prst="rect">
            <a:avLst/>
          </a:prstGeom>
          <a:noFill/>
          <a:ln>
            <a:noFill/>
          </a:ln>
        </p:spPr>
      </p:pic>
      <p:pic>
        <p:nvPicPr>
          <p:cNvPr id="340" name="Google Shape;340;p57"/>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8"/>
          <p:cNvSpPr txBox="1"/>
          <p:nvPr/>
        </p:nvSpPr>
        <p:spPr>
          <a:xfrm>
            <a:off x="1671825" y="520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Asignando atributos de clase</a:t>
            </a:r>
            <a:endParaRPr b="0" i="1" sz="3500" u="none" cap="none" strike="noStrike">
              <a:solidFill>
                <a:srgbClr val="000000"/>
              </a:solidFill>
              <a:latin typeface="Anton"/>
              <a:ea typeface="Anton"/>
              <a:cs typeface="Anton"/>
              <a:sym typeface="Anton"/>
            </a:endParaRPr>
          </a:p>
        </p:txBody>
      </p:sp>
      <p:pic>
        <p:nvPicPr>
          <p:cNvPr id="346" name="Google Shape;346;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7" name="Google Shape;347;p58"/>
          <p:cNvSpPr txBox="1"/>
          <p:nvPr/>
        </p:nvSpPr>
        <p:spPr>
          <a:xfrm>
            <a:off x="448075" y="1468625"/>
            <a:ext cx="5722200" cy="8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Dado que es un atributo de clase, no es necesario crear un objeto para acceder al atributo. </a:t>
            </a:r>
            <a:endParaRPr sz="1800">
              <a:solidFill>
                <a:schemeClr val="dk1"/>
              </a:solidFill>
              <a:latin typeface="Helvetica Neue Light"/>
              <a:ea typeface="Helvetica Neue Light"/>
              <a:cs typeface="Helvetica Neue Light"/>
              <a:sym typeface="Helvetica Neue Light"/>
            </a:endParaRPr>
          </a:p>
        </p:txBody>
      </p:sp>
      <p:pic>
        <p:nvPicPr>
          <p:cNvPr id="348" name="Google Shape;348;p58"/>
          <p:cNvPicPr preferRelativeResize="0"/>
          <p:nvPr/>
        </p:nvPicPr>
        <p:blipFill rotWithShape="1">
          <a:blip r:embed="rId4">
            <a:alphaModFix/>
          </a:blip>
          <a:srcRect b="0" l="0" r="67317" t="0"/>
          <a:stretch/>
        </p:blipFill>
        <p:spPr>
          <a:xfrm>
            <a:off x="6730050" y="1577625"/>
            <a:ext cx="2024400" cy="922100"/>
          </a:xfrm>
          <a:prstGeom prst="rect">
            <a:avLst/>
          </a:prstGeom>
          <a:noFill/>
          <a:ln>
            <a:noFill/>
          </a:ln>
        </p:spPr>
      </p:pic>
      <p:sp>
        <p:nvSpPr>
          <p:cNvPr id="349" name="Google Shape;349;p58"/>
          <p:cNvSpPr txBox="1"/>
          <p:nvPr/>
        </p:nvSpPr>
        <p:spPr>
          <a:xfrm>
            <a:off x="448075" y="2850175"/>
            <a:ext cx="4872900" cy="8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Se puede acceder también al atributo de clase desde el objeto.</a:t>
            </a:r>
            <a:endParaRPr sz="1800">
              <a:solidFill>
                <a:schemeClr val="dk1"/>
              </a:solidFill>
              <a:latin typeface="Helvetica Neue Light"/>
              <a:ea typeface="Helvetica Neue Light"/>
              <a:cs typeface="Helvetica Neue Light"/>
              <a:sym typeface="Helvetica Neue Light"/>
            </a:endParaRPr>
          </a:p>
        </p:txBody>
      </p:sp>
      <p:pic>
        <p:nvPicPr>
          <p:cNvPr id="350" name="Google Shape;350;p58"/>
          <p:cNvPicPr preferRelativeResize="0"/>
          <p:nvPr/>
        </p:nvPicPr>
        <p:blipFill rotWithShape="1">
          <a:blip r:embed="rId5">
            <a:alphaModFix/>
          </a:blip>
          <a:srcRect b="9041" l="0" r="51214" t="0"/>
          <a:stretch/>
        </p:blipFill>
        <p:spPr>
          <a:xfrm>
            <a:off x="5460525" y="2876550"/>
            <a:ext cx="3293924" cy="902525"/>
          </a:xfrm>
          <a:prstGeom prst="rect">
            <a:avLst/>
          </a:prstGeom>
          <a:noFill/>
          <a:ln>
            <a:noFill/>
          </a:ln>
        </p:spPr>
      </p:pic>
      <p:sp>
        <p:nvSpPr>
          <p:cNvPr id="351" name="Google Shape;351;p58"/>
          <p:cNvSpPr txBox="1"/>
          <p:nvPr/>
        </p:nvSpPr>
        <p:spPr>
          <a:xfrm>
            <a:off x="1149900" y="4068450"/>
            <a:ext cx="759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700">
                <a:solidFill>
                  <a:schemeClr val="dk1"/>
                </a:solidFill>
                <a:highlight>
                  <a:srgbClr val="FFFFFF"/>
                </a:highlight>
                <a:latin typeface="Helvetica Neue Light"/>
                <a:ea typeface="Helvetica Neue Light"/>
                <a:cs typeface="Helvetica Neue Light"/>
                <a:sym typeface="Helvetica Neue Light"/>
              </a:rPr>
              <a:t>De esta manera, todos los objetos que se creen de la clase </a:t>
            </a:r>
            <a:r>
              <a:rPr b="1" i="1" lang="es" sz="1700">
                <a:solidFill>
                  <a:schemeClr val="dk1"/>
                </a:solidFill>
                <a:highlight>
                  <a:srgbClr val="FFFFFF"/>
                </a:highlight>
                <a:latin typeface="Helvetica Neue"/>
                <a:ea typeface="Helvetica Neue"/>
                <a:cs typeface="Helvetica Neue"/>
                <a:sym typeface="Helvetica Neue"/>
              </a:rPr>
              <a:t>perro</a:t>
            </a:r>
            <a:r>
              <a:rPr i="1" lang="es" sz="1700">
                <a:solidFill>
                  <a:schemeClr val="dk1"/>
                </a:solidFill>
                <a:highlight>
                  <a:srgbClr val="FFFFFF"/>
                </a:highlight>
                <a:latin typeface="Helvetica Neue Light"/>
                <a:ea typeface="Helvetica Neue Light"/>
                <a:cs typeface="Helvetica Neue Light"/>
                <a:sym typeface="Helvetica Neue Light"/>
              </a:rPr>
              <a:t> compartirán ese atributo de clase.</a:t>
            </a:r>
            <a:endParaRPr i="1" sz="1700">
              <a:solidFill>
                <a:schemeClr val="dk1"/>
              </a:solidFill>
              <a:latin typeface="Helvetica Neue Light"/>
              <a:ea typeface="Helvetica Neue Light"/>
              <a:cs typeface="Helvetica Neue Light"/>
              <a:sym typeface="Helvetica Neue Light"/>
            </a:endParaRPr>
          </a:p>
        </p:txBody>
      </p:sp>
      <p:sp>
        <p:nvSpPr>
          <p:cNvPr id="352" name="Google Shape;352;p58"/>
          <p:cNvSpPr txBox="1"/>
          <p:nvPr/>
        </p:nvSpPr>
        <p:spPr>
          <a:xfrm>
            <a:off x="644125" y="4068450"/>
            <a:ext cx="711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900"/>
              <a:t>🤩</a:t>
            </a:r>
            <a:endParaRPr sz="1900"/>
          </a:p>
        </p:txBody>
      </p:sp>
      <p:pic>
        <p:nvPicPr>
          <p:cNvPr id="353" name="Google Shape;353;p58"/>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9"/>
          <p:cNvSpPr txBox="1"/>
          <p:nvPr/>
        </p:nvSpPr>
        <p:spPr>
          <a:xfrm>
            <a:off x="852150" y="1566291"/>
            <a:ext cx="7439700" cy="16746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359" name="Google Shape;359;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Texto&#10;&#10;Descripción generada automáticamente" id="360" name="Google Shape;360;p59"/>
          <p:cNvPicPr preferRelativeResize="0"/>
          <p:nvPr/>
        </p:nvPicPr>
        <p:blipFill rotWithShape="1">
          <a:blip r:embed="rId4">
            <a:alphaModFix/>
          </a:blip>
          <a:srcRect b="0" l="0" r="0" t="0"/>
          <a:stretch/>
        </p:blipFill>
        <p:spPr>
          <a:xfrm>
            <a:off x="-5" y="-1"/>
            <a:ext cx="4451484" cy="5143500"/>
          </a:xfrm>
          <a:prstGeom prst="rect">
            <a:avLst/>
          </a:prstGeom>
          <a:noFill/>
          <a:ln>
            <a:noFill/>
          </a:ln>
        </p:spPr>
      </p:pic>
      <p:sp>
        <p:nvSpPr>
          <p:cNvPr id="361" name="Google Shape;361;p59"/>
          <p:cNvSpPr/>
          <p:nvPr/>
        </p:nvSpPr>
        <p:spPr>
          <a:xfrm>
            <a:off x="0" y="4439163"/>
            <a:ext cx="2436000" cy="771600"/>
          </a:xfrm>
          <a:prstGeom prst="ellipse">
            <a:avLst/>
          </a:pr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6"/>
              </a:solidFill>
              <a:latin typeface="Arial"/>
              <a:ea typeface="Arial"/>
              <a:cs typeface="Arial"/>
              <a:sym typeface="Arial"/>
            </a:endParaRPr>
          </a:p>
        </p:txBody>
      </p:sp>
      <p:sp>
        <p:nvSpPr>
          <p:cNvPr id="362" name="Google Shape;362;p59"/>
          <p:cNvSpPr txBox="1"/>
          <p:nvPr/>
        </p:nvSpPr>
        <p:spPr>
          <a:xfrm>
            <a:off x="4826100" y="1181850"/>
            <a:ext cx="3883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Estructura final de una clase con atributos</a:t>
            </a:r>
            <a:endParaRPr b="0" i="1" sz="3500" u="none" cap="none" strike="noStrike">
              <a:solidFill>
                <a:srgbClr val="000000"/>
              </a:solidFill>
              <a:latin typeface="Anton"/>
              <a:ea typeface="Anton"/>
              <a:cs typeface="Anton"/>
              <a:sym typeface="Anton"/>
            </a:endParaRPr>
          </a:p>
        </p:txBody>
      </p:sp>
      <p:pic>
        <p:nvPicPr>
          <p:cNvPr id="363" name="Google Shape;363;p59"/>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67" name="Shape 367"/>
        <p:cNvGrpSpPr/>
        <p:nvPr/>
      </p:nvGrpSpPr>
      <p:grpSpPr>
        <a:xfrm>
          <a:off x="0" y="0"/>
          <a:ext cx="0" cy="0"/>
          <a:chOff x="0" y="0"/>
          <a:chExt cx="0" cy="0"/>
        </a:xfrm>
      </p:grpSpPr>
      <p:sp>
        <p:nvSpPr>
          <p:cNvPr id="368" name="Google Shape;368;p6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Métodos</a:t>
            </a:r>
            <a:endParaRPr b="0" i="1" sz="3600" u="none" cap="none" strike="noStrike">
              <a:solidFill>
                <a:srgbClr val="121212"/>
              </a:solidFill>
              <a:latin typeface="Anton"/>
              <a:ea typeface="Anton"/>
              <a:cs typeface="Anton"/>
              <a:sym typeface="Anton"/>
            </a:endParaRPr>
          </a:p>
        </p:txBody>
      </p:sp>
      <p:pic>
        <p:nvPicPr>
          <p:cNvPr id="369" name="Google Shape;369;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nvSpPr>
        <p:spPr>
          <a:xfrm>
            <a:off x="852150" y="1566291"/>
            <a:ext cx="4191300" cy="1674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a:p>
        </p:txBody>
      </p:sp>
      <p:sp>
        <p:nvSpPr>
          <p:cNvPr id="375" name="Google Shape;375;p61"/>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Definiendo métodos </a:t>
            </a:r>
            <a:endParaRPr b="0" i="1" sz="4500" u="none" cap="none" strike="noStrike">
              <a:solidFill>
                <a:srgbClr val="000000"/>
              </a:solidFill>
              <a:latin typeface="Anton"/>
              <a:ea typeface="Anton"/>
              <a:cs typeface="Anton"/>
              <a:sym typeface="Anton"/>
            </a:endParaRPr>
          </a:p>
        </p:txBody>
      </p:sp>
      <p:pic>
        <p:nvPicPr>
          <p:cNvPr id="376" name="Google Shape;376;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7" name="Google Shape;377;p61"/>
          <p:cNvSpPr txBox="1"/>
          <p:nvPr/>
        </p:nvSpPr>
        <p:spPr>
          <a:xfrm>
            <a:off x="625425" y="3776100"/>
            <a:ext cx="81378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vamos a ver cómo definir métodos que le den alguna funcionalidad interesante a nuestra clase, siguiendo con el ejemplo de perro.</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378" name="Google Shape;378;p61"/>
          <p:cNvSpPr txBox="1"/>
          <p:nvPr/>
        </p:nvSpPr>
        <p:spPr>
          <a:xfrm>
            <a:off x="385775" y="1371600"/>
            <a:ext cx="85986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En realidad cuando usamos </a:t>
            </a:r>
            <a:r>
              <a:rPr b="1" lang="es" sz="1800">
                <a:solidFill>
                  <a:schemeClr val="dk1"/>
                </a:solidFill>
                <a:highlight>
                  <a:srgbClr val="3CEFAB"/>
                </a:highlight>
                <a:latin typeface="Helvetica Neue"/>
                <a:ea typeface="Helvetica Neue"/>
                <a:cs typeface="Helvetica Neue"/>
                <a:sym typeface="Helvetica Neue"/>
              </a:rPr>
              <a:t>__init__ </a:t>
            </a:r>
            <a:r>
              <a:rPr lang="es" sz="1800">
                <a:solidFill>
                  <a:schemeClr val="dk1"/>
                </a:solidFill>
                <a:highlight>
                  <a:schemeClr val="lt1"/>
                </a:highlight>
                <a:latin typeface="Helvetica Neue Light"/>
                <a:ea typeface="Helvetica Neue Light"/>
                <a:cs typeface="Helvetica Neue Light"/>
                <a:sym typeface="Helvetica Neue Light"/>
              </a:rPr>
              <a:t>ya estábamos definiendo un método especial.</a:t>
            </a:r>
            <a:endParaRPr>
              <a:solidFill>
                <a:schemeClr val="dk1"/>
              </a:solidFill>
            </a:endParaRPr>
          </a:p>
        </p:txBody>
      </p:sp>
      <p:sp>
        <p:nvSpPr>
          <p:cNvPr id="379" name="Google Shape;379;p61"/>
          <p:cNvSpPr txBox="1"/>
          <p:nvPr/>
        </p:nvSpPr>
        <p:spPr>
          <a:xfrm>
            <a:off x="4527400" y="4528925"/>
            <a:ext cx="5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pic>
        <p:nvPicPr>
          <p:cNvPr id="380" name="Google Shape;380;p61"/>
          <p:cNvPicPr preferRelativeResize="0"/>
          <p:nvPr/>
        </p:nvPicPr>
        <p:blipFill>
          <a:blip r:embed="rId4">
            <a:alphaModFix/>
          </a:blip>
          <a:stretch>
            <a:fillRect/>
          </a:stretch>
        </p:blipFill>
        <p:spPr>
          <a:xfrm>
            <a:off x="3319450" y="2020200"/>
            <a:ext cx="2505075" cy="1638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2"/>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Definiendo métodos </a:t>
            </a:r>
            <a:endParaRPr b="0" i="1" sz="4500" u="none" cap="none" strike="noStrike">
              <a:solidFill>
                <a:srgbClr val="000000"/>
              </a:solidFill>
              <a:latin typeface="Anton"/>
              <a:ea typeface="Anton"/>
              <a:cs typeface="Anton"/>
              <a:sym typeface="Anton"/>
            </a:endParaRPr>
          </a:p>
        </p:txBody>
      </p:sp>
      <p:pic>
        <p:nvPicPr>
          <p:cNvPr id="386" name="Google Shape;386;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7" name="Google Shape;387;p62"/>
          <p:cNvSpPr txBox="1"/>
          <p:nvPr/>
        </p:nvSpPr>
        <p:spPr>
          <a:xfrm>
            <a:off x="4275350" y="1566300"/>
            <a:ext cx="4630200" cy="31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Vamos a codificar dos métodos: </a:t>
            </a:r>
            <a:r>
              <a:rPr b="1" lang="es" sz="1800">
                <a:solidFill>
                  <a:schemeClr val="dk1"/>
                </a:solidFill>
                <a:highlight>
                  <a:srgbClr val="FFFFFF"/>
                </a:highlight>
                <a:latin typeface="Helvetica Neue"/>
                <a:ea typeface="Helvetica Neue"/>
                <a:cs typeface="Helvetica Neue"/>
                <a:sym typeface="Helvetica Neue"/>
              </a:rPr>
              <a:t>Ladrar</a:t>
            </a:r>
            <a:r>
              <a:rPr lang="es" sz="1800">
                <a:solidFill>
                  <a:schemeClr val="dk1"/>
                </a:solidFill>
                <a:highlight>
                  <a:srgbClr val="FFFFFF"/>
                </a:highlight>
                <a:latin typeface="Helvetica Neue Light"/>
                <a:ea typeface="Helvetica Neue Light"/>
                <a:cs typeface="Helvetica Neue Light"/>
                <a:sym typeface="Helvetica Neue Light"/>
              </a:rPr>
              <a:t> y </a:t>
            </a:r>
            <a:r>
              <a:rPr b="1" lang="es" sz="1800">
                <a:solidFill>
                  <a:schemeClr val="dk1"/>
                </a:solidFill>
                <a:highlight>
                  <a:srgbClr val="FFFFFF"/>
                </a:highlight>
                <a:latin typeface="Helvetica Neue"/>
                <a:ea typeface="Helvetica Neue"/>
                <a:cs typeface="Helvetica Neue"/>
                <a:sym typeface="Helvetica Neue"/>
              </a:rPr>
              <a:t>caminar. </a:t>
            </a:r>
            <a:endParaRPr b="1" sz="18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t/>
            </a:r>
            <a:endParaRPr sz="7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El primero no recibirá ningún parámetro y el segundo recibirá el número de pasos que queremos andar. Como hemos indicado anteriormente, </a:t>
            </a:r>
            <a:r>
              <a:rPr b="1" lang="es" sz="1800">
                <a:solidFill>
                  <a:schemeClr val="dk1"/>
                </a:solidFill>
                <a:highlight>
                  <a:srgbClr val="FFFFFF"/>
                </a:highlight>
                <a:latin typeface="Helvetica Neue"/>
                <a:ea typeface="Helvetica Neue"/>
                <a:cs typeface="Helvetica Neue"/>
                <a:sym typeface="Helvetica Neue"/>
              </a:rPr>
              <a:t>self</a:t>
            </a:r>
            <a:r>
              <a:rPr lang="es" sz="1800">
                <a:solidFill>
                  <a:schemeClr val="dk1"/>
                </a:solidFill>
                <a:highlight>
                  <a:srgbClr val="FFFFFF"/>
                </a:highlight>
                <a:latin typeface="Helvetica Neue Light"/>
                <a:ea typeface="Helvetica Neue Light"/>
                <a:cs typeface="Helvetica Neue Light"/>
                <a:sym typeface="Helvetica Neue Light"/>
              </a:rPr>
              <a:t> hace referencia a la instancia de la clase. </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88" name="Google Shape;388;p62"/>
          <p:cNvPicPr preferRelativeResize="0"/>
          <p:nvPr/>
        </p:nvPicPr>
        <p:blipFill rotWithShape="1">
          <a:blip r:embed="rId4">
            <a:alphaModFix/>
          </a:blip>
          <a:srcRect b="0" l="0" r="16895" t="0"/>
          <a:stretch/>
        </p:blipFill>
        <p:spPr>
          <a:xfrm>
            <a:off x="367200" y="1357300"/>
            <a:ext cx="3618775" cy="3448050"/>
          </a:xfrm>
          <a:prstGeom prst="rect">
            <a:avLst/>
          </a:prstGeom>
          <a:noFill/>
          <a:ln>
            <a:noFill/>
          </a:ln>
        </p:spPr>
      </p:pic>
      <p:pic>
        <p:nvPicPr>
          <p:cNvPr id="389" name="Google Shape;389;p62"/>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3"/>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Definiendo métodos </a:t>
            </a:r>
            <a:endParaRPr b="0" i="1" sz="4500" u="none" cap="none" strike="noStrike">
              <a:solidFill>
                <a:srgbClr val="000000"/>
              </a:solidFill>
              <a:latin typeface="Anton"/>
              <a:ea typeface="Anton"/>
              <a:cs typeface="Anton"/>
              <a:sym typeface="Anton"/>
            </a:endParaRPr>
          </a:p>
        </p:txBody>
      </p:sp>
      <p:pic>
        <p:nvPicPr>
          <p:cNvPr id="395" name="Google Shape;395;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6" name="Google Shape;396;p63"/>
          <p:cNvSpPr txBox="1"/>
          <p:nvPr/>
        </p:nvSpPr>
        <p:spPr>
          <a:xfrm>
            <a:off x="4275350" y="2023500"/>
            <a:ext cx="46302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Se puede definir un método con </a:t>
            </a:r>
            <a:r>
              <a:rPr b="1" lang="es" sz="1800">
                <a:solidFill>
                  <a:schemeClr val="dk1"/>
                </a:solidFill>
                <a:highlight>
                  <a:srgbClr val="3CEFAB"/>
                </a:highlight>
                <a:latin typeface="Helvetica Neue"/>
                <a:ea typeface="Helvetica Neue"/>
                <a:cs typeface="Helvetica Neue"/>
                <a:sym typeface="Helvetica Neue"/>
              </a:rPr>
              <a:t>def y el nombre, y entre ( ) los parámetros de entrada que recibe,</a:t>
            </a:r>
            <a:r>
              <a:rPr lang="es" sz="1800">
                <a:solidFill>
                  <a:schemeClr val="dk1"/>
                </a:solidFill>
                <a:highlight>
                  <a:srgbClr val="FFFFFF"/>
                </a:highlight>
                <a:latin typeface="Helvetica Neue Light"/>
                <a:ea typeface="Helvetica Neue Light"/>
                <a:cs typeface="Helvetica Neue Light"/>
                <a:sym typeface="Helvetica Neue Light"/>
              </a:rPr>
              <a:t> donde siempre tendrá que estar self el primero.</a:t>
            </a:r>
            <a:endParaRPr sz="1800">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97" name="Google Shape;397;p63"/>
          <p:cNvPicPr preferRelativeResize="0"/>
          <p:nvPr/>
        </p:nvPicPr>
        <p:blipFill rotWithShape="1">
          <a:blip r:embed="rId4">
            <a:alphaModFix/>
          </a:blip>
          <a:srcRect b="0" l="0" r="16895" t="0"/>
          <a:stretch/>
        </p:blipFill>
        <p:spPr>
          <a:xfrm>
            <a:off x="367200" y="1357300"/>
            <a:ext cx="3618775" cy="3448050"/>
          </a:xfrm>
          <a:prstGeom prst="rect">
            <a:avLst/>
          </a:prstGeom>
          <a:noFill/>
          <a:ln>
            <a:noFill/>
          </a:ln>
        </p:spPr>
      </p:pic>
      <p:pic>
        <p:nvPicPr>
          <p:cNvPr id="398" name="Google Shape;398;p63"/>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4"/>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Definiendo métodos </a:t>
            </a:r>
            <a:endParaRPr b="0" i="1" sz="4500" u="none" cap="none" strike="noStrike">
              <a:solidFill>
                <a:srgbClr val="000000"/>
              </a:solidFill>
              <a:latin typeface="Anton"/>
              <a:ea typeface="Anton"/>
              <a:cs typeface="Anton"/>
              <a:sym typeface="Anton"/>
            </a:endParaRPr>
          </a:p>
        </p:txBody>
      </p:sp>
      <p:pic>
        <p:nvPicPr>
          <p:cNvPr id="404" name="Google Shape;404;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5" name="Google Shape;405;p64"/>
          <p:cNvSpPr txBox="1"/>
          <p:nvPr/>
        </p:nvSpPr>
        <p:spPr>
          <a:xfrm>
            <a:off x="556850" y="1490100"/>
            <a:ext cx="43200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800">
                <a:solidFill>
                  <a:schemeClr val="dk1"/>
                </a:solidFill>
                <a:highlight>
                  <a:schemeClr val="lt1"/>
                </a:highlight>
                <a:latin typeface="Helvetica Neue Light"/>
                <a:ea typeface="Helvetica Neue Light"/>
                <a:cs typeface="Helvetica Neue Light"/>
                <a:sym typeface="Helvetica Neue Light"/>
              </a:rPr>
              <a:t>Por lo tanto si creamos un objeto</a:t>
            </a:r>
            <a:r>
              <a:rPr b="1" lang="es" sz="1800">
                <a:solidFill>
                  <a:schemeClr val="dk1"/>
                </a:solidFill>
                <a:highlight>
                  <a:srgbClr val="3CEFAB"/>
                </a:highlight>
                <a:latin typeface="Helvetica Neue"/>
                <a:ea typeface="Helvetica Neue"/>
                <a:cs typeface="Helvetica Neue"/>
                <a:sym typeface="Helvetica Neue"/>
              </a:rPr>
              <a:t> mi_perro</a:t>
            </a:r>
            <a:r>
              <a:rPr lang="es" sz="1800">
                <a:solidFill>
                  <a:schemeClr val="dk1"/>
                </a:solidFill>
                <a:highlight>
                  <a:schemeClr val="lt1"/>
                </a:highlight>
                <a:latin typeface="Helvetica Neue Light"/>
                <a:ea typeface="Helvetica Neue Light"/>
                <a:cs typeface="Helvetica Neue Light"/>
                <a:sym typeface="Helvetica Neue Light"/>
              </a:rPr>
              <a:t>, podremos hacer uso de sus métodos llamándolos con </a:t>
            </a:r>
            <a:r>
              <a:rPr lang="es" sz="1800">
                <a:solidFill>
                  <a:schemeClr val="dk1"/>
                </a:solidFill>
                <a:highlight>
                  <a:srgbClr val="3CEFAB"/>
                </a:highlight>
                <a:latin typeface="Helvetica Neue Light"/>
                <a:ea typeface="Helvetica Neue Light"/>
                <a:cs typeface="Helvetica Neue Light"/>
                <a:sym typeface="Helvetica Neue Light"/>
              </a:rPr>
              <a:t>.</a:t>
            </a:r>
            <a:r>
              <a:rPr lang="es" sz="1800">
                <a:solidFill>
                  <a:schemeClr val="dk1"/>
                </a:solidFill>
                <a:highlight>
                  <a:schemeClr val="lt1"/>
                </a:highlight>
                <a:latin typeface="Helvetica Neue Light"/>
                <a:ea typeface="Helvetica Neue Light"/>
                <a:cs typeface="Helvetica Neue Light"/>
                <a:sym typeface="Helvetica Neue Light"/>
              </a:rPr>
              <a:t> y el nombre del método. Como si de una función se tratase, pueden recibir y devolver argumentos.</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406" name="Google Shape;406;p64"/>
          <p:cNvPicPr preferRelativeResize="0"/>
          <p:nvPr/>
        </p:nvPicPr>
        <p:blipFill rotWithShape="1">
          <a:blip r:embed="rId4">
            <a:alphaModFix/>
          </a:blip>
          <a:srcRect b="0" l="0" r="51890" t="0"/>
          <a:stretch/>
        </p:blipFill>
        <p:spPr>
          <a:xfrm>
            <a:off x="5023200" y="1763838"/>
            <a:ext cx="3731249" cy="2489250"/>
          </a:xfrm>
          <a:prstGeom prst="rect">
            <a:avLst/>
          </a:prstGeom>
          <a:noFill/>
          <a:ln>
            <a:noFill/>
          </a:ln>
        </p:spPr>
      </p:pic>
      <p:sp>
        <p:nvSpPr>
          <p:cNvPr id="407" name="Google Shape;407;p64"/>
          <p:cNvSpPr txBox="1"/>
          <p:nvPr/>
        </p:nvSpPr>
        <p:spPr>
          <a:xfrm>
            <a:off x="2240375" y="3952800"/>
            <a:ext cx="5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pic>
        <p:nvPicPr>
          <p:cNvPr id="408" name="Google Shape;408;p64"/>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Texto&#10;&#10;Descripción generada automáticamente" id="414" name="Google Shape;414;p65"/>
          <p:cNvPicPr preferRelativeResize="0"/>
          <p:nvPr/>
        </p:nvPicPr>
        <p:blipFill rotWithShape="1">
          <a:blip r:embed="rId4">
            <a:alphaModFix/>
          </a:blip>
          <a:srcRect b="0" l="0" r="0" t="0"/>
          <a:stretch/>
        </p:blipFill>
        <p:spPr>
          <a:xfrm>
            <a:off x="0" y="0"/>
            <a:ext cx="5360950" cy="5143499"/>
          </a:xfrm>
          <a:prstGeom prst="rect">
            <a:avLst/>
          </a:prstGeom>
          <a:noFill/>
          <a:ln>
            <a:noFill/>
          </a:ln>
        </p:spPr>
      </p:pic>
      <p:sp>
        <p:nvSpPr>
          <p:cNvPr id="415" name="Google Shape;415;p65"/>
          <p:cNvSpPr txBox="1"/>
          <p:nvPr>
            <p:ph type="title"/>
          </p:nvPr>
        </p:nvSpPr>
        <p:spPr>
          <a:xfrm>
            <a:off x="5731600" y="1892825"/>
            <a:ext cx="31008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Nuestro código quedaría de la siguiente manera </a:t>
            </a:r>
            <a:endParaRPr sz="1800">
              <a:latin typeface="Helvetica Neue Light"/>
              <a:ea typeface="Helvetica Neue Light"/>
              <a:cs typeface="Helvetica Neue Light"/>
              <a:sym typeface="Helvetica Neue Light"/>
            </a:endParaRPr>
          </a:p>
        </p:txBody>
      </p:sp>
      <p:pic>
        <p:nvPicPr>
          <p:cNvPr id="416" name="Google Shape;416;p65"/>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7" name="Shape 157"/>
        <p:cNvGrpSpPr/>
        <p:nvPr/>
      </p:nvGrpSpPr>
      <p:grpSpPr>
        <a:xfrm>
          <a:off x="0" y="0"/>
          <a:ext cx="0" cy="0"/>
          <a:chOff x="0" y="0"/>
          <a:chExt cx="0" cy="0"/>
        </a:xfrm>
      </p:grpSpPr>
      <p:sp>
        <p:nvSpPr>
          <p:cNvPr id="158" name="Google Shape;158;p3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los métodos y atributos.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Crear los primeros objetos</a:t>
            </a:r>
            <a:r>
              <a:rPr lang="es" sz="1800">
                <a:latin typeface="Helvetica Neue Light"/>
                <a:ea typeface="Helvetica Neue Light"/>
                <a:cs typeface="Helvetica Neue Light"/>
                <a:sym typeface="Helvetica Neue Light"/>
              </a:rPr>
              <a:t> y a</a:t>
            </a:r>
            <a:r>
              <a:rPr b="0" i="0" lang="es" sz="1800" u="none" cap="none" strike="noStrike">
                <a:solidFill>
                  <a:srgbClr val="000000"/>
                </a:solidFill>
                <a:latin typeface="Helvetica Neue Light"/>
                <a:ea typeface="Helvetica Neue Light"/>
                <a:cs typeface="Helvetica Neue Light"/>
                <a:sym typeface="Helvetica Neue Light"/>
              </a:rPr>
              <a:t>nidarlos.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Identificar</a:t>
            </a:r>
            <a:r>
              <a:rPr b="0" i="0" lang="es" sz="1800" u="none" cap="none" strike="noStrike">
                <a:solidFill>
                  <a:srgbClr val="000000"/>
                </a:solidFill>
                <a:latin typeface="Helvetica Neue Light"/>
                <a:ea typeface="Helvetica Neue Light"/>
                <a:cs typeface="Helvetica Neue Light"/>
                <a:sym typeface="Helvetica Neue Light"/>
              </a:rPr>
              <a:t> los principios del encapsulamiento.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59" name="Google Shape;159;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0" name="Google Shape;160;p3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61" name="Google Shape;161;p3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6"/>
          <p:cNvSpPr txBox="1"/>
          <p:nvPr/>
        </p:nvSpPr>
        <p:spPr>
          <a:xfrm>
            <a:off x="809550" y="2556000"/>
            <a:ext cx="7524900" cy="151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Mi primera CLASE</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25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Crear una clase para trabajar con una Persona.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422" name="Google Shape;422;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23" name="Google Shape;423;p66"/>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424" name="Google Shape;424;p66"/>
          <p:cNvSpPr txBox="1"/>
          <p:nvPr/>
        </p:nvSpPr>
        <p:spPr>
          <a:xfrm>
            <a:off x="2753775" y="4167025"/>
            <a:ext cx="3939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Tiempo estimado: </a:t>
            </a:r>
            <a:r>
              <a:rPr lang="es" sz="2000">
                <a:solidFill>
                  <a:schemeClr val="dk1"/>
                </a:solidFill>
                <a:latin typeface="Helvetica Neue Light"/>
                <a:ea typeface="Helvetica Neue Light"/>
                <a:cs typeface="Helvetica Neue Light"/>
                <a:sym typeface="Helvetica Neue Light"/>
              </a:rPr>
              <a:t>10 minutos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7"/>
          <p:cNvSpPr txBox="1"/>
          <p:nvPr/>
        </p:nvSpPr>
        <p:spPr>
          <a:xfrm>
            <a:off x="549950" y="424475"/>
            <a:ext cx="4776900" cy="98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Mi primera clase</a:t>
            </a:r>
            <a:endParaRPr b="0" i="1" sz="2600" u="none" cap="none" strike="noStrike">
              <a:solidFill>
                <a:srgbClr val="000000"/>
              </a:solidFill>
              <a:latin typeface="Anton"/>
              <a:ea typeface="Anton"/>
              <a:cs typeface="Anton"/>
              <a:sym typeface="Anton"/>
            </a:endParaRPr>
          </a:p>
        </p:txBody>
      </p:sp>
      <p:sp>
        <p:nvSpPr>
          <p:cNvPr id="430" name="Google Shape;430;p67"/>
          <p:cNvSpPr txBox="1"/>
          <p:nvPr/>
        </p:nvSpPr>
        <p:spPr>
          <a:xfrm>
            <a:off x="938100" y="26038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Crear una clase para trabajar con una Persona. Agregarle 3 atributos de instancia, por lo menos 2 de clase, el constructor y dos métodos (uno con parámetros y otro sin parámetro). </a:t>
            </a:r>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Luego instanciar a dos personas.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31" name="Google Shape;431;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32" name="Google Shape;432;p67"/>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433" name="Google Shape;433;p67"/>
          <p:cNvSpPr txBox="1"/>
          <p:nvPr/>
        </p:nvSpPr>
        <p:spPr>
          <a:xfrm>
            <a:off x="556500" y="920075"/>
            <a:ext cx="3939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Tiempo estimado: 10 minutos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437" name="Shape 437"/>
        <p:cNvGrpSpPr/>
        <p:nvPr/>
      </p:nvGrpSpPr>
      <p:grpSpPr>
        <a:xfrm>
          <a:off x="0" y="0"/>
          <a:ext cx="0" cy="0"/>
          <a:chOff x="0" y="0"/>
          <a:chExt cx="0" cy="0"/>
        </a:xfrm>
      </p:grpSpPr>
      <p:sp>
        <p:nvSpPr>
          <p:cNvPr id="438" name="Google Shape;438;p6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Métodos especiales</a:t>
            </a:r>
            <a:endParaRPr b="0" i="1" sz="3600" u="none" cap="none" strike="noStrike">
              <a:solidFill>
                <a:srgbClr val="121212"/>
              </a:solidFill>
              <a:latin typeface="Anton"/>
              <a:ea typeface="Anton"/>
              <a:cs typeface="Anton"/>
              <a:sym typeface="Anton"/>
            </a:endParaRPr>
          </a:p>
        </p:txBody>
      </p:sp>
      <p:pic>
        <p:nvPicPr>
          <p:cNvPr id="439" name="Google Shape;439;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9"/>
          <p:cNvSpPr txBox="1"/>
          <p:nvPr/>
        </p:nvSpPr>
        <p:spPr>
          <a:xfrm>
            <a:off x="260275" y="1490100"/>
            <a:ext cx="8365200" cy="2190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lang="es" sz="1800">
                <a:solidFill>
                  <a:srgbClr val="222222"/>
                </a:solidFill>
                <a:highlight>
                  <a:srgbClr val="FFFFFF"/>
                </a:highlight>
                <a:latin typeface="Helvetica Neue Light"/>
                <a:ea typeface="Helvetica Neue Light"/>
                <a:cs typeface="Helvetica Neue Light"/>
                <a:sym typeface="Helvetica Neue Light"/>
              </a:rPr>
              <a:t>Los métodos mágicos de las clases Python son aquellos que comienzan y </a:t>
            </a:r>
            <a:r>
              <a:rPr b="1" lang="es" sz="1800">
                <a:solidFill>
                  <a:srgbClr val="222222"/>
                </a:solidFill>
                <a:highlight>
                  <a:srgbClr val="FFFFFF"/>
                </a:highlight>
                <a:latin typeface="Helvetica Neue"/>
                <a:ea typeface="Helvetica Neue"/>
                <a:cs typeface="Helvetica Neue"/>
                <a:sym typeface="Helvetica Neue"/>
              </a:rPr>
              <a:t>terminan con dos caracteres subrayados</a:t>
            </a:r>
            <a:r>
              <a:rPr lang="es" sz="1800">
                <a:solidFill>
                  <a:srgbClr val="222222"/>
                </a:solidFill>
                <a:highlight>
                  <a:srgbClr val="FFFFFF"/>
                </a:highlight>
                <a:latin typeface="Helvetica Neue Light"/>
                <a:ea typeface="Helvetica Neue Light"/>
                <a:cs typeface="Helvetica Neue Light"/>
                <a:sym typeface="Helvetica Neue Light"/>
              </a:rPr>
              <a:t>. Son de suma importancia ya que muchas de las operaciones que se hacen con clases en Python utilizan estos métodos, como puede ser la creación del objeto </a:t>
            </a:r>
            <a:r>
              <a:rPr b="1" lang="es" sz="1800">
                <a:solidFill>
                  <a:srgbClr val="222222"/>
                </a:solidFill>
                <a:highlight>
                  <a:srgbClr val="3CEFAB"/>
                </a:highlight>
                <a:latin typeface="Helvetica Neue"/>
                <a:ea typeface="Helvetica Neue"/>
                <a:cs typeface="Helvetica Neue"/>
                <a:sym typeface="Helvetica Neue"/>
              </a:rPr>
              <a:t>(__init__) </a:t>
            </a:r>
            <a:r>
              <a:rPr lang="es" sz="1800">
                <a:solidFill>
                  <a:srgbClr val="222222"/>
                </a:solidFill>
                <a:highlight>
                  <a:srgbClr val="FFFFFF"/>
                </a:highlight>
                <a:latin typeface="Helvetica Neue Light"/>
                <a:ea typeface="Helvetica Neue Light"/>
                <a:cs typeface="Helvetica Neue Light"/>
                <a:sym typeface="Helvetica Neue Light"/>
              </a:rPr>
              <a:t>o generar una cadena que los represente </a:t>
            </a:r>
            <a:r>
              <a:rPr b="1" lang="es" sz="1800">
                <a:solidFill>
                  <a:srgbClr val="222222"/>
                </a:solidFill>
                <a:highlight>
                  <a:srgbClr val="3CEFAB"/>
                </a:highlight>
                <a:latin typeface="Helvetica Neue"/>
                <a:ea typeface="Helvetica Neue"/>
                <a:cs typeface="Helvetica Neue"/>
                <a:sym typeface="Helvetica Neue"/>
              </a:rPr>
              <a:t>(__str__)</a:t>
            </a:r>
            <a:r>
              <a:rPr lang="es" sz="1800">
                <a:solidFill>
                  <a:srgbClr val="222222"/>
                </a:solidFill>
                <a:highlight>
                  <a:srgbClr val="FFFFFF"/>
                </a:highlight>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
        <p:nvSpPr>
          <p:cNvPr id="445" name="Google Shape;445;p69"/>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¿Qué son?</a:t>
            </a:r>
            <a:endParaRPr b="0" i="1" sz="3500" u="none" cap="none" strike="noStrike">
              <a:solidFill>
                <a:srgbClr val="000000"/>
              </a:solidFill>
              <a:latin typeface="Anton"/>
              <a:ea typeface="Anton"/>
              <a:cs typeface="Anton"/>
              <a:sym typeface="Anton"/>
            </a:endParaRPr>
          </a:p>
        </p:txBody>
      </p:sp>
      <p:pic>
        <p:nvPicPr>
          <p:cNvPr id="446" name="Google Shape;446;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7" name="Google Shape;447;p69"/>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4"/>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0"/>
          <p:cNvSpPr txBox="1"/>
          <p:nvPr/>
        </p:nvSpPr>
        <p:spPr>
          <a:xfrm>
            <a:off x="4070000" y="1261500"/>
            <a:ext cx="4555500" cy="3205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Todos estos métodos tienen un primer parámetro que hace referencia al propio objeto, que por convenio se suele llamar </a:t>
            </a:r>
            <a:r>
              <a:rPr b="1" lang="es" sz="1800">
                <a:solidFill>
                  <a:schemeClr val="dk1"/>
                </a:solidFill>
                <a:highlight>
                  <a:srgbClr val="FFFFFF"/>
                </a:highlight>
                <a:latin typeface="Helvetica Neue"/>
                <a:ea typeface="Helvetica Neue"/>
                <a:cs typeface="Helvetica Neue"/>
                <a:sym typeface="Helvetica Neue"/>
              </a:rPr>
              <a:t>self.</a:t>
            </a:r>
            <a:r>
              <a:rPr lang="es" sz="1800">
                <a:solidFill>
                  <a:schemeClr val="dk1"/>
                </a:solidFill>
                <a:highlight>
                  <a:srgbClr val="FFFFFF"/>
                </a:highlight>
                <a:latin typeface="Helvetica Neue Light"/>
                <a:ea typeface="Helvetica Neue Light"/>
                <a:cs typeface="Helvetica Neue Light"/>
                <a:sym typeface="Helvetica Neue Light"/>
              </a:rPr>
              <a:t> Siendo el resto de los parámetros del método variables.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sz="800">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Veamos a continuación algunos de estos métodos y cuál es su finalidad.</a:t>
            </a:r>
            <a:endParaRPr sz="1800">
              <a:solidFill>
                <a:schemeClr val="dk1"/>
              </a:solidFill>
              <a:latin typeface="Helvetica Neue Light"/>
              <a:ea typeface="Helvetica Neue Light"/>
              <a:cs typeface="Helvetica Neue Light"/>
              <a:sym typeface="Helvetica Neue Light"/>
            </a:endParaRPr>
          </a:p>
        </p:txBody>
      </p:sp>
      <p:sp>
        <p:nvSpPr>
          <p:cNvPr id="453" name="Google Shape;453;p70"/>
          <p:cNvSpPr txBox="1"/>
          <p:nvPr/>
        </p:nvSpPr>
        <p:spPr>
          <a:xfrm>
            <a:off x="3679025" y="520600"/>
            <a:ext cx="4649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Métodos especiales</a:t>
            </a:r>
            <a:endParaRPr b="0" i="1" sz="3500" u="none" cap="none" strike="noStrike">
              <a:solidFill>
                <a:srgbClr val="000000"/>
              </a:solidFill>
              <a:latin typeface="Anton"/>
              <a:ea typeface="Anton"/>
              <a:cs typeface="Anton"/>
              <a:sym typeface="Anton"/>
            </a:endParaRPr>
          </a:p>
        </p:txBody>
      </p:sp>
      <p:pic>
        <p:nvPicPr>
          <p:cNvPr id="454" name="Google Shape;454;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5" name="Google Shape;455;p70"/>
          <p:cNvSpPr txBox="1"/>
          <p:nvPr/>
        </p:nvSpPr>
        <p:spPr>
          <a:xfrm>
            <a:off x="3755950" y="4681000"/>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4"/>
              </a:rPr>
              <a:t>analyticslane.com</a:t>
            </a:r>
            <a:endParaRPr sz="1500">
              <a:latin typeface="Helvetica Neue Light"/>
              <a:ea typeface="Helvetica Neue Light"/>
              <a:cs typeface="Helvetica Neue Light"/>
              <a:sym typeface="Helvetica Neue Light"/>
            </a:endParaRPr>
          </a:p>
        </p:txBody>
      </p:sp>
      <p:pic>
        <p:nvPicPr>
          <p:cNvPr descr="Texto&#10;&#10;Descripción generada automáticamente" id="456" name="Google Shape;456;p70"/>
          <p:cNvPicPr preferRelativeResize="0"/>
          <p:nvPr/>
        </p:nvPicPr>
        <p:blipFill rotWithShape="1">
          <a:blip r:embed="rId5">
            <a:alphaModFix/>
          </a:blip>
          <a:srcRect b="0" l="0" r="0" t="0"/>
          <a:stretch/>
        </p:blipFill>
        <p:spPr>
          <a:xfrm>
            <a:off x="-6" y="0"/>
            <a:ext cx="3697449" cy="5143499"/>
          </a:xfrm>
          <a:prstGeom prst="rect">
            <a:avLst/>
          </a:prstGeom>
          <a:noFill/>
          <a:ln>
            <a:noFill/>
          </a:ln>
        </p:spPr>
      </p:pic>
      <p:sp>
        <p:nvSpPr>
          <p:cNvPr id="457" name="Google Shape;457;p70"/>
          <p:cNvSpPr txBox="1"/>
          <p:nvPr/>
        </p:nvSpPr>
        <p:spPr>
          <a:xfrm>
            <a:off x="7193375" y="3800400"/>
            <a:ext cx="5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pic>
        <p:nvPicPr>
          <p:cNvPr id="458" name="Google Shape;458;p70"/>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1"/>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_init_</a:t>
            </a:r>
            <a:endParaRPr b="0" i="1" sz="3500" u="none" cap="none" strike="noStrike">
              <a:solidFill>
                <a:srgbClr val="000000"/>
              </a:solidFill>
              <a:latin typeface="Anton"/>
              <a:ea typeface="Anton"/>
              <a:cs typeface="Anton"/>
              <a:sym typeface="Anton"/>
            </a:endParaRPr>
          </a:p>
        </p:txBody>
      </p:sp>
      <p:pic>
        <p:nvPicPr>
          <p:cNvPr id="464" name="Google Shape;464;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5" name="Google Shape;465;p71"/>
          <p:cNvSpPr txBox="1"/>
          <p:nvPr>
            <p:ph idx="1" type="body"/>
          </p:nvPr>
        </p:nvSpPr>
        <p:spPr>
          <a:xfrm>
            <a:off x="280525" y="1183625"/>
            <a:ext cx="8520600" cy="1746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a:solidFill>
                  <a:srgbClr val="222222"/>
                </a:solidFill>
                <a:highlight>
                  <a:srgbClr val="FFFFFF"/>
                </a:highlight>
                <a:latin typeface="Helvetica Neue Light"/>
                <a:ea typeface="Helvetica Neue Light"/>
                <a:cs typeface="Helvetica Neue Light"/>
                <a:sym typeface="Helvetica Neue Light"/>
              </a:rPr>
              <a:t>El método mágico más utilizado en las clases de python es el constructor. Empleado para crear cada una de las instancias de las clases. No tiene una cantidad fija de parámetros, ya que estos dependen de las propiedades que tenga el objeto. Por ejemplo, se puede crear un objeto Vector:</a:t>
            </a:r>
            <a:endParaRPr>
              <a:solidFill>
                <a:srgbClr val="222222"/>
              </a:solidFill>
              <a:highlight>
                <a:srgbClr val="FFFFFF"/>
              </a:highlight>
              <a:latin typeface="Helvetica Neue Light"/>
              <a:ea typeface="Helvetica Neue Light"/>
              <a:cs typeface="Helvetica Neue Light"/>
              <a:sym typeface="Helvetica Neue Light"/>
            </a:endParaRPr>
          </a:p>
          <a:p>
            <a:pPr indent="0" lvl="0" marL="0" rtl="0" algn="ctr">
              <a:lnSpc>
                <a:spcPct val="150000"/>
              </a:lnSpc>
              <a:spcBef>
                <a:spcPts val="2000"/>
              </a:spcBef>
              <a:spcAft>
                <a:spcPts val="0"/>
              </a:spcAft>
              <a:buClr>
                <a:schemeClr val="dk1"/>
              </a:buClr>
              <a:buSzPts val="1100"/>
              <a:buFont typeface="Arial"/>
              <a:buNone/>
            </a:pPr>
            <a:r>
              <a:t/>
            </a:r>
            <a:endParaRPr sz="1200">
              <a:solidFill>
                <a:srgbClr val="222222"/>
              </a:solidFill>
              <a:latin typeface="Courier New"/>
              <a:ea typeface="Courier New"/>
              <a:cs typeface="Courier New"/>
              <a:sym typeface="Courier New"/>
            </a:endParaRPr>
          </a:p>
          <a:p>
            <a:pPr indent="0" lvl="0" marL="0" rtl="0" algn="ctr">
              <a:lnSpc>
                <a:spcPct val="150000"/>
              </a:lnSpc>
              <a:spcBef>
                <a:spcPts val="0"/>
              </a:spcBef>
              <a:spcAft>
                <a:spcPts val="0"/>
              </a:spcAft>
              <a:buNone/>
            </a:pPr>
            <a:r>
              <a:t/>
            </a:r>
            <a:endParaRPr/>
          </a:p>
        </p:txBody>
      </p:sp>
      <p:sp>
        <p:nvSpPr>
          <p:cNvPr id="466" name="Google Shape;466;p71"/>
          <p:cNvSpPr txBox="1"/>
          <p:nvPr/>
        </p:nvSpPr>
        <p:spPr>
          <a:xfrm>
            <a:off x="3072000" y="2930225"/>
            <a:ext cx="3000000" cy="16440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class Vector():</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__init__(self,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self._data =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v = Vector([1,2])</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print(v)</a:t>
            </a:r>
            <a:endParaRPr>
              <a:solidFill>
                <a:schemeClr val="lt1"/>
              </a:solidFill>
              <a:highlight>
                <a:schemeClr val="dk2"/>
              </a:highlight>
              <a:latin typeface="Roboto Mono"/>
              <a:ea typeface="Roboto Mono"/>
              <a:cs typeface="Roboto Mono"/>
              <a:sym typeface="Roboto Mono"/>
            </a:endParaRPr>
          </a:p>
        </p:txBody>
      </p:sp>
      <p:pic>
        <p:nvPicPr>
          <p:cNvPr id="467" name="Google Shape;467;p71"/>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468" name="Google Shape;468;p71"/>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_str_</a:t>
            </a:r>
            <a:endParaRPr b="0" i="1" sz="3500" u="none" cap="none" strike="noStrike">
              <a:solidFill>
                <a:srgbClr val="000000"/>
              </a:solidFill>
              <a:latin typeface="Anton"/>
              <a:ea typeface="Anton"/>
              <a:cs typeface="Anton"/>
              <a:sym typeface="Anton"/>
            </a:endParaRPr>
          </a:p>
        </p:txBody>
      </p:sp>
      <p:pic>
        <p:nvPicPr>
          <p:cNvPr id="474" name="Google Shape;474;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5" name="Google Shape;475;p72"/>
          <p:cNvSpPr txBox="1"/>
          <p:nvPr>
            <p:ph idx="1" type="body"/>
          </p:nvPr>
        </p:nvSpPr>
        <p:spPr>
          <a:xfrm>
            <a:off x="280525" y="1488425"/>
            <a:ext cx="8346600" cy="912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a:solidFill>
                  <a:schemeClr val="dk1"/>
                </a:solidFill>
                <a:highlight>
                  <a:schemeClr val="lt1"/>
                </a:highlight>
                <a:latin typeface="Helvetica Neue Light"/>
                <a:ea typeface="Helvetica Neue Light"/>
                <a:cs typeface="Helvetica Neue Light"/>
                <a:sym typeface="Helvetica Neue Light"/>
              </a:rPr>
              <a:t>Posiblemente el segundo método más utilizado, con el que se crea una representación del objeto con significado para las personas. </a:t>
            </a:r>
            <a:endParaRPr>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2000"/>
              </a:spcBef>
              <a:spcAft>
                <a:spcPts val="0"/>
              </a:spcAft>
              <a:buClr>
                <a:schemeClr val="dk1"/>
              </a:buClr>
              <a:buSzPts val="11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476" name="Google Shape;476;p72"/>
          <p:cNvSpPr txBox="1"/>
          <p:nvPr/>
        </p:nvSpPr>
        <p:spPr>
          <a:xfrm>
            <a:off x="228600" y="2667000"/>
            <a:ext cx="8720700" cy="129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2000"/>
              </a:spcAft>
              <a:buNone/>
            </a:pPr>
            <a:r>
              <a:rPr lang="es" sz="1800">
                <a:solidFill>
                  <a:schemeClr val="dk1"/>
                </a:solidFill>
                <a:highlight>
                  <a:schemeClr val="lt1"/>
                </a:highlight>
                <a:latin typeface="Helvetica Neue Light"/>
                <a:ea typeface="Helvetica Neue Light"/>
                <a:cs typeface="Helvetica Neue Light"/>
                <a:sym typeface="Helvetica Neue Light"/>
              </a:rPr>
              <a:t>En el ejemplo anterior, </a:t>
            </a:r>
            <a:r>
              <a:rPr b="1" lang="es" sz="1800">
                <a:solidFill>
                  <a:schemeClr val="dk1"/>
                </a:solidFill>
                <a:highlight>
                  <a:srgbClr val="3CEFAB"/>
                </a:highlight>
                <a:latin typeface="Helvetica Neue"/>
                <a:ea typeface="Helvetica Neue"/>
                <a:cs typeface="Helvetica Neue"/>
                <a:sym typeface="Helvetica Neue"/>
              </a:rPr>
              <a:t>al imprimir el objeto, se ha visto una cadena que indica el tipo de objeto y una dirección.</a:t>
            </a:r>
            <a:r>
              <a:rPr lang="es" sz="1800">
                <a:solidFill>
                  <a:schemeClr val="dk1"/>
                </a:solidFill>
                <a:highlight>
                  <a:schemeClr val="lt1"/>
                </a:highlight>
                <a:latin typeface="Helvetica Neue Light"/>
                <a:ea typeface="Helvetica Neue Light"/>
                <a:cs typeface="Helvetica Neue Light"/>
                <a:sym typeface="Helvetica Neue Light"/>
              </a:rPr>
              <a:t> Lo que generalmente no tiene sentido para las personas.</a:t>
            </a:r>
            <a:endParaRPr/>
          </a:p>
        </p:txBody>
      </p:sp>
      <p:sp>
        <p:nvSpPr>
          <p:cNvPr id="477" name="Google Shape;477;p72"/>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4"/>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3"/>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_str_</a:t>
            </a:r>
            <a:endParaRPr b="0" i="1" sz="3500" u="none" cap="none" strike="noStrike">
              <a:solidFill>
                <a:srgbClr val="000000"/>
              </a:solidFill>
              <a:latin typeface="Anton"/>
              <a:ea typeface="Anton"/>
              <a:cs typeface="Anton"/>
              <a:sym typeface="Anton"/>
            </a:endParaRPr>
          </a:p>
        </p:txBody>
      </p:sp>
      <p:pic>
        <p:nvPicPr>
          <p:cNvPr id="483" name="Google Shape;483;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4" name="Google Shape;484;p73"/>
          <p:cNvSpPr txBox="1"/>
          <p:nvPr>
            <p:ph idx="1" type="body"/>
          </p:nvPr>
        </p:nvSpPr>
        <p:spPr>
          <a:xfrm>
            <a:off x="890125" y="2021825"/>
            <a:ext cx="3693900" cy="1746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a:solidFill>
                  <a:schemeClr val="dk1"/>
                </a:solidFill>
                <a:highlight>
                  <a:schemeClr val="lt1"/>
                </a:highlight>
                <a:latin typeface="Helvetica Neue Light"/>
                <a:ea typeface="Helvetica Neue Light"/>
                <a:cs typeface="Helvetica Neue Light"/>
                <a:sym typeface="Helvetica Neue Light"/>
              </a:rPr>
              <a:t>Un problema que se puede solucionar con el método __str__.</a:t>
            </a:r>
            <a:endParaRPr>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2000"/>
              </a:spcBef>
              <a:spcAft>
                <a:spcPts val="0"/>
              </a:spcAft>
              <a:buClr>
                <a:schemeClr val="dk1"/>
              </a:buClr>
              <a:buSzPts val="11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485" name="Google Shape;485;p73"/>
          <p:cNvSpPr txBox="1"/>
          <p:nvPr/>
        </p:nvSpPr>
        <p:spPr>
          <a:xfrm>
            <a:off x="5101075" y="1433925"/>
            <a:ext cx="3000000" cy="27060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class Vector():</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__init__(self,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self._data =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__str__(self):</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return f"The values are: {self._data}"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v = Vector([1,2])</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print(v)</a:t>
            </a:r>
            <a:endParaRPr>
              <a:solidFill>
                <a:schemeClr val="lt1"/>
              </a:solidFill>
              <a:highlight>
                <a:schemeClr val="dk2"/>
              </a:highlight>
              <a:latin typeface="Roboto Mono"/>
              <a:ea typeface="Roboto Mono"/>
              <a:cs typeface="Roboto Mono"/>
              <a:sym typeface="Roboto Mono"/>
            </a:endParaRPr>
          </a:p>
        </p:txBody>
      </p:sp>
      <p:pic>
        <p:nvPicPr>
          <p:cNvPr id="486" name="Google Shape;486;p73"/>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487" name="Google Shape;487;p73"/>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4"/>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_len_</a:t>
            </a:r>
            <a:endParaRPr b="0" i="1" sz="3500" u="none" cap="none" strike="noStrike">
              <a:solidFill>
                <a:srgbClr val="000000"/>
              </a:solidFill>
              <a:latin typeface="Anton"/>
              <a:ea typeface="Anton"/>
              <a:cs typeface="Anton"/>
              <a:sym typeface="Anton"/>
            </a:endParaRPr>
          </a:p>
        </p:txBody>
      </p:sp>
      <p:pic>
        <p:nvPicPr>
          <p:cNvPr id="493" name="Google Shape;493;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4" name="Google Shape;494;p74"/>
          <p:cNvSpPr txBox="1"/>
          <p:nvPr>
            <p:ph idx="1" type="body"/>
          </p:nvPr>
        </p:nvSpPr>
        <p:spPr>
          <a:xfrm>
            <a:off x="394925" y="1234700"/>
            <a:ext cx="4569300" cy="989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a:solidFill>
                  <a:schemeClr val="dk1"/>
                </a:solidFill>
                <a:highlight>
                  <a:schemeClr val="lt1"/>
                </a:highlight>
                <a:latin typeface="Helvetica Neue Light"/>
                <a:ea typeface="Helvetica Neue Light"/>
                <a:cs typeface="Helvetica Neue Light"/>
                <a:sym typeface="Helvetica Neue Light"/>
              </a:rPr>
              <a:t>P</a:t>
            </a:r>
            <a:r>
              <a:rPr lang="es">
                <a:solidFill>
                  <a:schemeClr val="dk1"/>
                </a:solidFill>
                <a:highlight>
                  <a:schemeClr val="lt1"/>
                </a:highlight>
                <a:latin typeface="Helvetica Neue Light"/>
                <a:ea typeface="Helvetica Neue Light"/>
                <a:cs typeface="Helvetica Neue Light"/>
                <a:sym typeface="Helvetica Neue Light"/>
              </a:rPr>
              <a:t>odríamos usar la función len para obtener el número de elementos que tenga el objeto.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2000"/>
              </a:spcBef>
              <a:spcAft>
                <a:spcPts val="0"/>
              </a:spcAft>
              <a:buClr>
                <a:schemeClr val="dk1"/>
              </a:buClr>
              <a:buSzPts val="1100"/>
              <a:buFont typeface="Arial"/>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495" name="Google Shape;495;p74"/>
          <p:cNvSpPr txBox="1"/>
          <p:nvPr/>
        </p:nvSpPr>
        <p:spPr>
          <a:xfrm>
            <a:off x="416150" y="2661300"/>
            <a:ext cx="4376700" cy="8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2000"/>
              </a:spcAft>
              <a:buNone/>
            </a:pPr>
            <a:r>
              <a:rPr lang="es" sz="1800">
                <a:solidFill>
                  <a:schemeClr val="dk1"/>
                </a:solidFill>
                <a:highlight>
                  <a:schemeClr val="lt1"/>
                </a:highlight>
                <a:latin typeface="Helvetica Neue Light"/>
                <a:ea typeface="Helvetica Neue Light"/>
                <a:cs typeface="Helvetica Neue Light"/>
                <a:sym typeface="Helvetica Neue Light"/>
              </a:rPr>
              <a:t>Pero si probamos con el objeto nos encontraremos con un error.</a:t>
            </a:r>
            <a:endParaRPr/>
          </a:p>
        </p:txBody>
      </p:sp>
      <p:sp>
        <p:nvSpPr>
          <p:cNvPr id="496" name="Google Shape;496;p74"/>
          <p:cNvSpPr txBox="1"/>
          <p:nvPr/>
        </p:nvSpPr>
        <p:spPr>
          <a:xfrm>
            <a:off x="3293925" y="3072250"/>
            <a:ext cx="65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t>🤯</a:t>
            </a:r>
            <a:endParaRPr sz="1800"/>
          </a:p>
        </p:txBody>
      </p:sp>
      <p:sp>
        <p:nvSpPr>
          <p:cNvPr id="497" name="Google Shape;497;p74"/>
          <p:cNvSpPr txBox="1"/>
          <p:nvPr/>
        </p:nvSpPr>
        <p:spPr>
          <a:xfrm>
            <a:off x="5300050" y="1084288"/>
            <a:ext cx="3000000" cy="35313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class Vector():</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2000"/>
              </a:spcBef>
              <a:spcAft>
                <a:spcPts val="0"/>
              </a:spcAft>
              <a:buNone/>
            </a:pPr>
            <a:r>
              <a:rPr lang="es" sz="1100">
                <a:solidFill>
                  <a:schemeClr val="lt1"/>
                </a:solidFill>
                <a:highlight>
                  <a:schemeClr val="dk2"/>
                </a:highlight>
                <a:latin typeface="Roboto Mono"/>
                <a:ea typeface="Roboto Mono"/>
                <a:cs typeface="Roboto Mono"/>
                <a:sym typeface="Roboto Mono"/>
              </a:rPr>
              <a:t>    def __init__(self, 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self._data = 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__str__(self):</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return f"The values are: {self._data}"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__len__(self):</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return len(self._data)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v = Vector([1,2])</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len(v)</a:t>
            </a:r>
            <a:endParaRPr sz="1100">
              <a:solidFill>
                <a:schemeClr val="lt1"/>
              </a:solidFill>
              <a:highlight>
                <a:schemeClr val="dk2"/>
              </a:highlight>
              <a:latin typeface="Roboto Mono"/>
              <a:ea typeface="Roboto Mono"/>
              <a:cs typeface="Roboto Mono"/>
              <a:sym typeface="Roboto Mono"/>
            </a:endParaRPr>
          </a:p>
        </p:txBody>
      </p:sp>
      <p:pic>
        <p:nvPicPr>
          <p:cNvPr id="498" name="Google Shape;498;p74"/>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499" name="Google Shape;499;p74"/>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5"/>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_len_</a:t>
            </a:r>
            <a:endParaRPr b="0" i="1" sz="3500" u="none" cap="none" strike="noStrike">
              <a:solidFill>
                <a:srgbClr val="000000"/>
              </a:solidFill>
              <a:latin typeface="Anton"/>
              <a:ea typeface="Anton"/>
              <a:cs typeface="Anton"/>
              <a:sym typeface="Anton"/>
            </a:endParaRPr>
          </a:p>
        </p:txBody>
      </p:sp>
      <p:pic>
        <p:nvPicPr>
          <p:cNvPr id="505" name="Google Shape;50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6" name="Google Shape;506;p75"/>
          <p:cNvSpPr txBox="1"/>
          <p:nvPr>
            <p:ph idx="1" type="body"/>
          </p:nvPr>
        </p:nvSpPr>
        <p:spPr>
          <a:xfrm>
            <a:off x="531725" y="1723075"/>
            <a:ext cx="4070700" cy="1746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a:solidFill>
                  <a:schemeClr val="dk1"/>
                </a:solidFill>
                <a:highlight>
                  <a:schemeClr val="lt1"/>
                </a:highlight>
                <a:latin typeface="Helvetica Neue Light"/>
                <a:ea typeface="Helvetica Neue Light"/>
                <a:cs typeface="Helvetica Neue Light"/>
                <a:sym typeface="Helvetica Neue Light"/>
              </a:rPr>
              <a:t>Esto es así porque la clase no ha implementado aún el método</a:t>
            </a:r>
            <a:r>
              <a:rPr b="1" lang="es">
                <a:solidFill>
                  <a:schemeClr val="dk1"/>
                </a:solidFill>
                <a:highlight>
                  <a:srgbClr val="3CEFAB"/>
                </a:highlight>
                <a:latin typeface="Helvetica Neue"/>
                <a:ea typeface="Helvetica Neue"/>
                <a:cs typeface="Helvetica Neue"/>
                <a:sym typeface="Helvetica Neue"/>
              </a:rPr>
              <a:t> __len__</a:t>
            </a:r>
            <a:r>
              <a:rPr lang="es">
                <a:solidFill>
                  <a:schemeClr val="dk1"/>
                </a:solidFill>
                <a:highlight>
                  <a:schemeClr val="lt1"/>
                </a:highlight>
                <a:latin typeface="Helvetica Neue Light"/>
                <a:ea typeface="Helvetica Neue Light"/>
                <a:cs typeface="Helvetica Neue Light"/>
                <a:sym typeface="Helvetica Neue Light"/>
              </a:rPr>
              <a:t>. Un problema se puede solucionar de tomar fácil al incluir este método.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2000"/>
              </a:spcBef>
              <a:spcAft>
                <a:spcPts val="0"/>
              </a:spcAft>
              <a:buClr>
                <a:schemeClr val="dk1"/>
              </a:buClr>
              <a:buSzPts val="1100"/>
              <a:buFont typeface="Arial"/>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507" name="Google Shape;507;p75"/>
          <p:cNvSpPr txBox="1"/>
          <p:nvPr/>
        </p:nvSpPr>
        <p:spPr>
          <a:xfrm>
            <a:off x="5300050" y="1084288"/>
            <a:ext cx="3000000" cy="35313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class Vector():</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2000"/>
              </a:spcBef>
              <a:spcAft>
                <a:spcPts val="0"/>
              </a:spcAft>
              <a:buNone/>
            </a:pPr>
            <a:r>
              <a:rPr lang="es" sz="1100">
                <a:solidFill>
                  <a:schemeClr val="lt1"/>
                </a:solidFill>
                <a:highlight>
                  <a:schemeClr val="dk2"/>
                </a:highlight>
                <a:latin typeface="Roboto Mono"/>
                <a:ea typeface="Roboto Mono"/>
                <a:cs typeface="Roboto Mono"/>
                <a:sym typeface="Roboto Mono"/>
              </a:rPr>
              <a:t>    def __init__(self, 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self._data = 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__str__(self):</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return f"The values are: {self._data}"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__len__(self):</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return len(self._data)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v = Vector([1,2])</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len(v)</a:t>
            </a:r>
            <a:endParaRPr sz="1100">
              <a:solidFill>
                <a:schemeClr val="lt1"/>
              </a:solidFill>
              <a:highlight>
                <a:schemeClr val="dk2"/>
              </a:highlight>
              <a:latin typeface="Roboto Mono"/>
              <a:ea typeface="Roboto Mono"/>
              <a:cs typeface="Roboto Mono"/>
              <a:sym typeface="Roboto Mono"/>
            </a:endParaRPr>
          </a:p>
        </p:txBody>
      </p:sp>
      <p:pic>
        <p:nvPicPr>
          <p:cNvPr id="508" name="Google Shape;508;p75"/>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509" name="Google Shape;509;p75"/>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40"/>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8" name="Google Shape;168;p40"/>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0"/>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13</a:t>
            </a:r>
            <a:endParaRPr b="0" i="0" sz="1400" u="none" cap="none" strike="noStrike">
              <a:solidFill>
                <a:srgbClr val="000000"/>
              </a:solidFill>
              <a:latin typeface="Helvetica Neue"/>
              <a:ea typeface="Helvetica Neue"/>
              <a:cs typeface="Helvetica Neue"/>
              <a:sym typeface="Helvetica Neue"/>
            </a:endParaRPr>
          </a:p>
        </p:txBody>
      </p:sp>
      <p:cxnSp>
        <p:nvCxnSpPr>
          <p:cNvPr id="170" name="Google Shape;170;p40"/>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1" name="Google Shape;171;p40"/>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2" name="Google Shape;172;p40"/>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3" name="Google Shape;173;p40"/>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4" name="Google Shape;174;p40"/>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75" name="Google Shape;175;p40"/>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0"/>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0"/>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14</a:t>
            </a:r>
            <a:endParaRPr b="0" i="0" sz="1400" u="none" cap="none" strike="noStrike">
              <a:solidFill>
                <a:srgbClr val="000000"/>
              </a:solidFill>
              <a:latin typeface="Helvetica Neue"/>
              <a:ea typeface="Helvetica Neue"/>
              <a:cs typeface="Helvetica Neue"/>
              <a:sym typeface="Helvetica Neue"/>
            </a:endParaRPr>
          </a:p>
        </p:txBody>
      </p:sp>
      <p:sp>
        <p:nvSpPr>
          <p:cNvPr id="178" name="Google Shape;178;p40"/>
          <p:cNvSpPr txBox="1"/>
          <p:nvPr/>
        </p:nvSpPr>
        <p:spPr>
          <a:xfrm>
            <a:off x="37824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dk1"/>
                </a:solidFill>
                <a:latin typeface="Helvetica Neue"/>
                <a:ea typeface="Helvetica Neue"/>
                <a:cs typeface="Helvetica Neue"/>
                <a:sym typeface="Helvetica Neue"/>
              </a:rPr>
              <a:t>Clases y objetos 2</a:t>
            </a:r>
            <a:endParaRPr b="1" i="0" sz="1200" u="none" cap="none" strike="noStrike">
              <a:solidFill>
                <a:srgbClr val="000000"/>
              </a:solidFill>
              <a:latin typeface="Helvetica Neue"/>
              <a:ea typeface="Helvetica Neue"/>
              <a:cs typeface="Helvetica Neue"/>
              <a:sym typeface="Helvetica Neue"/>
            </a:endParaRPr>
          </a:p>
        </p:txBody>
      </p:sp>
      <p:cxnSp>
        <p:nvCxnSpPr>
          <p:cNvPr id="179" name="Google Shape;179;p40"/>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0" name="Google Shape;180;p40"/>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1" name="Google Shape;181;p40"/>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2" name="Google Shape;182;p40"/>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3" name="Google Shape;183;p40"/>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84" name="Google Shape;184;p4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pic>
        <p:nvPicPr>
          <p:cNvPr id="185" name="Google Shape;185;p40"/>
          <p:cNvPicPr preferRelativeResize="0"/>
          <p:nvPr/>
        </p:nvPicPr>
        <p:blipFill rotWithShape="1">
          <a:blip r:embed="rId5">
            <a:alphaModFix/>
          </a:blip>
          <a:srcRect b="0" l="0" r="0" t="0"/>
          <a:stretch/>
        </p:blipFill>
        <p:spPr>
          <a:xfrm>
            <a:off x="3821850" y="2533748"/>
            <a:ext cx="307150" cy="307150"/>
          </a:xfrm>
          <a:prstGeom prst="rect">
            <a:avLst/>
          </a:prstGeom>
          <a:noFill/>
          <a:ln>
            <a:noFill/>
          </a:ln>
        </p:spPr>
      </p:pic>
      <p:sp>
        <p:nvSpPr>
          <p:cNvPr id="186" name="Google Shape;186;p40"/>
          <p:cNvSpPr txBox="1"/>
          <p:nvPr/>
        </p:nvSpPr>
        <p:spPr>
          <a:xfrm>
            <a:off x="4150225" y="25558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MI PRIMERA CLASE</a:t>
            </a:r>
            <a:endParaRPr i="0" sz="700" u="none" cap="none" strike="noStrike">
              <a:solidFill>
                <a:srgbClr val="000000"/>
              </a:solidFill>
              <a:latin typeface="Helvetica Neue Light"/>
              <a:ea typeface="Helvetica Neue Light"/>
              <a:cs typeface="Helvetica Neue Light"/>
              <a:sym typeface="Helvetica Neue Light"/>
            </a:endParaRPr>
          </a:p>
        </p:txBody>
      </p:sp>
      <p:pic>
        <p:nvPicPr>
          <p:cNvPr id="187" name="Google Shape;187;p40"/>
          <p:cNvPicPr preferRelativeResize="0"/>
          <p:nvPr/>
        </p:nvPicPr>
        <p:blipFill rotWithShape="1">
          <a:blip r:embed="rId5">
            <a:alphaModFix/>
          </a:blip>
          <a:srcRect b="0" l="0" r="0" t="0"/>
          <a:stretch/>
        </p:blipFill>
        <p:spPr>
          <a:xfrm>
            <a:off x="3821850" y="2990948"/>
            <a:ext cx="307150" cy="307150"/>
          </a:xfrm>
          <a:prstGeom prst="rect">
            <a:avLst/>
          </a:prstGeom>
          <a:noFill/>
          <a:ln>
            <a:noFill/>
          </a:ln>
        </p:spPr>
      </p:pic>
      <p:sp>
        <p:nvSpPr>
          <p:cNvPr id="188" name="Google Shape;188;p40"/>
          <p:cNvSpPr txBox="1"/>
          <p:nvPr/>
        </p:nvSpPr>
        <p:spPr>
          <a:xfrm>
            <a:off x="41502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OLIMPIADAS</a:t>
            </a:r>
            <a:endParaRPr i="0" sz="700" u="none" cap="none" strike="noStrike">
              <a:solidFill>
                <a:srgbClr val="000000"/>
              </a:solidFill>
              <a:latin typeface="Helvetica Neue Light"/>
              <a:ea typeface="Helvetica Neue Light"/>
              <a:cs typeface="Helvetica Neue Light"/>
              <a:sym typeface="Helvetica Neue Light"/>
            </a:endParaRPr>
          </a:p>
        </p:txBody>
      </p:sp>
      <p:pic>
        <p:nvPicPr>
          <p:cNvPr id="189" name="Google Shape;189;p40"/>
          <p:cNvPicPr preferRelativeResize="0"/>
          <p:nvPr/>
        </p:nvPicPr>
        <p:blipFill rotWithShape="1">
          <a:blip r:embed="rId6">
            <a:alphaModFix/>
          </a:blip>
          <a:srcRect b="0" l="0" r="0" t="0"/>
          <a:stretch/>
        </p:blipFill>
        <p:spPr>
          <a:xfrm>
            <a:off x="6184050" y="2990948"/>
            <a:ext cx="307150" cy="307150"/>
          </a:xfrm>
          <a:prstGeom prst="rect">
            <a:avLst/>
          </a:prstGeom>
          <a:noFill/>
          <a:ln>
            <a:noFill/>
          </a:ln>
        </p:spPr>
      </p:pic>
      <p:sp>
        <p:nvSpPr>
          <p:cNvPr id="190" name="Google Shape;190;p40"/>
          <p:cNvSpPr txBox="1"/>
          <p:nvPr/>
        </p:nvSpPr>
        <p:spPr>
          <a:xfrm>
            <a:off x="65886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HERENCIA MÚLTIPLE</a:t>
            </a:r>
            <a:endParaRPr i="0" sz="700" u="none" cap="none" strike="noStrike">
              <a:solidFill>
                <a:srgbClr val="000000"/>
              </a:solidFill>
              <a:latin typeface="Helvetica Neue Light"/>
              <a:ea typeface="Helvetica Neue Light"/>
              <a:cs typeface="Helvetica Neue Light"/>
              <a:sym typeface="Helvetica Neue Light"/>
            </a:endParaRPr>
          </a:p>
        </p:txBody>
      </p:sp>
      <p:pic>
        <p:nvPicPr>
          <p:cNvPr id="191" name="Google Shape;191;p40"/>
          <p:cNvPicPr preferRelativeResize="0"/>
          <p:nvPr/>
        </p:nvPicPr>
        <p:blipFill rotWithShape="1">
          <a:blip r:embed="rId7">
            <a:alphaModFix/>
          </a:blip>
          <a:srcRect b="0" l="0" r="0" t="0"/>
          <a:stretch/>
        </p:blipFill>
        <p:spPr>
          <a:xfrm>
            <a:off x="6125375" y="2475062"/>
            <a:ext cx="424500" cy="424500"/>
          </a:xfrm>
          <a:prstGeom prst="rect">
            <a:avLst/>
          </a:prstGeom>
          <a:noFill/>
          <a:ln>
            <a:noFill/>
          </a:ln>
        </p:spPr>
      </p:pic>
      <p:sp>
        <p:nvSpPr>
          <p:cNvPr id="192" name="Google Shape;192;p40"/>
          <p:cNvSpPr txBox="1"/>
          <p:nvPr/>
        </p:nvSpPr>
        <p:spPr>
          <a:xfrm>
            <a:off x="6588625" y="2518566"/>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DEFINICIÓN DE CLASE ANIMAL</a:t>
            </a:r>
            <a:endParaRPr i="0" sz="700" u="none" cap="none" strike="noStrike">
              <a:solidFill>
                <a:srgbClr val="000000"/>
              </a:solidFill>
              <a:latin typeface="Helvetica Neue Light"/>
              <a:ea typeface="Helvetica Neue Light"/>
              <a:cs typeface="Helvetica Neue Light"/>
              <a:sym typeface="Helvetica Neue Light"/>
            </a:endParaRPr>
          </a:p>
        </p:txBody>
      </p:sp>
      <p:sp>
        <p:nvSpPr>
          <p:cNvPr id="193" name="Google Shape;193;p40"/>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rgbClr val="000000"/>
                </a:solidFill>
                <a:latin typeface="Helvetica Neue"/>
                <a:ea typeface="Helvetica Neue"/>
                <a:cs typeface="Helvetica Neue"/>
                <a:sym typeface="Helvetica Neue"/>
              </a:rPr>
              <a:t>Herencias</a:t>
            </a:r>
            <a:endParaRPr b="1" i="0" sz="1200" u="none" cap="none" strike="noStrike">
              <a:solidFill>
                <a:srgbClr val="000000"/>
              </a:solidFill>
              <a:latin typeface="Helvetica Neue"/>
              <a:ea typeface="Helvetica Neue"/>
              <a:cs typeface="Helvetica Neue"/>
              <a:sym typeface="Helvetica Neue"/>
            </a:endParaRPr>
          </a:p>
        </p:txBody>
      </p:sp>
      <p:sp>
        <p:nvSpPr>
          <p:cNvPr id="194" name="Google Shape;194;p40"/>
          <p:cNvSpPr/>
          <p:nvPr/>
        </p:nvSpPr>
        <p:spPr>
          <a:xfrm>
            <a:off x="1235557" y="1163625"/>
            <a:ext cx="2157900" cy="3138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sz="700">
              <a:latin typeface="Helvetica Neue Light"/>
              <a:ea typeface="Helvetica Neue Light"/>
              <a:cs typeface="Helvetica Neue Light"/>
              <a:sym typeface="Helvetica Neue Light"/>
            </a:endParaRPr>
          </a:p>
        </p:txBody>
      </p:sp>
      <p:sp>
        <p:nvSpPr>
          <p:cNvPr id="195" name="Google Shape;195;p40"/>
          <p:cNvSpPr/>
          <p:nvPr/>
        </p:nvSpPr>
        <p:spPr>
          <a:xfrm>
            <a:off x="1387382"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0"/>
          <p:cNvSpPr txBox="1"/>
          <p:nvPr/>
        </p:nvSpPr>
        <p:spPr>
          <a:xfrm>
            <a:off x="1528065"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97" name="Google Shape;197;p40"/>
          <p:cNvSpPr txBox="1"/>
          <p:nvPr/>
        </p:nvSpPr>
        <p:spPr>
          <a:xfrm>
            <a:off x="1369832"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s" sz="1200">
                <a:solidFill>
                  <a:srgbClr val="000000"/>
                </a:solidFill>
                <a:latin typeface="Helvetica Neue"/>
                <a:ea typeface="Helvetica Neue"/>
                <a:cs typeface="Helvetica Neue"/>
                <a:sym typeface="Helvetica Neue"/>
              </a:rPr>
              <a:t>Clases y objetos</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i="0" sz="700" u="none" cap="none" strike="noStrike">
              <a:solidFill>
                <a:srgbClr val="000000"/>
              </a:solidFill>
              <a:latin typeface="Helvetica Neue Light"/>
              <a:ea typeface="Helvetica Neue Light"/>
              <a:cs typeface="Helvetica Neue Light"/>
              <a:sym typeface="Helvetica Neue Light"/>
            </a:endParaRPr>
          </a:p>
        </p:txBody>
      </p:sp>
      <p:cxnSp>
        <p:nvCxnSpPr>
          <p:cNvPr id="198" name="Google Shape;198;p40"/>
          <p:cNvCxnSpPr/>
          <p:nvPr/>
        </p:nvCxnSpPr>
        <p:spPr>
          <a:xfrm>
            <a:off x="1369807"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9" name="Google Shape;199;p40"/>
          <p:cNvCxnSpPr/>
          <p:nvPr/>
        </p:nvCxnSpPr>
        <p:spPr>
          <a:xfrm>
            <a:off x="1369807"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0" name="Google Shape;200;p40"/>
          <p:cNvCxnSpPr/>
          <p:nvPr/>
        </p:nvCxnSpPr>
        <p:spPr>
          <a:xfrm>
            <a:off x="1369807"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01" name="Google Shape;201;p40"/>
          <p:cNvCxnSpPr/>
          <p:nvPr/>
        </p:nvCxnSpPr>
        <p:spPr>
          <a:xfrm>
            <a:off x="1369807"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02" name="Google Shape;202;p40"/>
          <p:cNvPicPr preferRelativeResize="0"/>
          <p:nvPr/>
        </p:nvPicPr>
        <p:blipFill rotWithShape="1">
          <a:blip r:embed="rId8">
            <a:alphaModFix/>
          </a:blip>
          <a:srcRect b="0" l="0" r="0" t="0"/>
          <a:stretch/>
        </p:blipFill>
        <p:spPr>
          <a:xfrm>
            <a:off x="2884907" y="1391289"/>
            <a:ext cx="196500" cy="196500"/>
          </a:xfrm>
          <a:prstGeom prst="rect">
            <a:avLst/>
          </a:prstGeom>
          <a:noFill/>
          <a:ln>
            <a:noFill/>
          </a:ln>
        </p:spPr>
      </p:pic>
      <p:pic>
        <p:nvPicPr>
          <p:cNvPr id="203" name="Google Shape;203;p40"/>
          <p:cNvPicPr preferRelativeResize="0"/>
          <p:nvPr/>
        </p:nvPicPr>
        <p:blipFill rotWithShape="1">
          <a:blip r:embed="rId9">
            <a:alphaModFix/>
          </a:blip>
          <a:srcRect b="0" l="0" r="0" t="0"/>
          <a:stretch/>
        </p:blipFill>
        <p:spPr>
          <a:xfrm>
            <a:off x="1385393" y="2550473"/>
            <a:ext cx="307150" cy="307150"/>
          </a:xfrm>
          <a:prstGeom prst="rect">
            <a:avLst/>
          </a:prstGeom>
          <a:noFill/>
          <a:ln>
            <a:noFill/>
          </a:ln>
        </p:spPr>
      </p:pic>
      <p:pic>
        <p:nvPicPr>
          <p:cNvPr id="204" name="Google Shape;204;p40"/>
          <p:cNvPicPr preferRelativeResize="0"/>
          <p:nvPr/>
        </p:nvPicPr>
        <p:blipFill rotWithShape="1">
          <a:blip r:embed="rId9">
            <a:alphaModFix/>
          </a:blip>
          <a:srcRect b="0" l="0" r="0" t="0"/>
          <a:stretch/>
        </p:blipFill>
        <p:spPr>
          <a:xfrm>
            <a:off x="1387382" y="2993124"/>
            <a:ext cx="307150" cy="307150"/>
          </a:xfrm>
          <a:prstGeom prst="rect">
            <a:avLst/>
          </a:prstGeom>
          <a:noFill/>
          <a:ln>
            <a:noFill/>
          </a:ln>
        </p:spPr>
      </p:pic>
      <p:pic>
        <p:nvPicPr>
          <p:cNvPr id="205" name="Google Shape;205;p40"/>
          <p:cNvPicPr preferRelativeResize="0"/>
          <p:nvPr/>
        </p:nvPicPr>
        <p:blipFill rotWithShape="1">
          <a:blip r:embed="rId10">
            <a:alphaModFix/>
          </a:blip>
          <a:srcRect b="0" l="0" r="0" t="0"/>
          <a:stretch/>
        </p:blipFill>
        <p:spPr>
          <a:xfrm>
            <a:off x="1370120" y="3436022"/>
            <a:ext cx="367500" cy="367500"/>
          </a:xfrm>
          <a:prstGeom prst="rect">
            <a:avLst/>
          </a:prstGeom>
          <a:noFill/>
          <a:ln>
            <a:noFill/>
          </a:ln>
        </p:spPr>
      </p:pic>
      <p:sp>
        <p:nvSpPr>
          <p:cNvPr id="206" name="Google Shape;206;p40"/>
          <p:cNvSpPr txBox="1"/>
          <p:nvPr/>
        </p:nvSpPr>
        <p:spPr>
          <a:xfrm>
            <a:off x="1729777" y="3468425"/>
            <a:ext cx="1324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00000"/>
                </a:solidFill>
                <a:latin typeface="Helvetica Neue Light"/>
                <a:ea typeface="Helvetica Neue Light"/>
                <a:cs typeface="Helvetica Neue Light"/>
                <a:sym typeface="Helvetica Neue Light"/>
              </a:rPr>
              <a:t>UTILIZAMOS PLANTTEXT</a:t>
            </a:r>
            <a:endParaRPr sz="700">
              <a:solidFill>
                <a:srgbClr val="000000"/>
              </a:solidFill>
              <a:latin typeface="Helvetica Neue Light"/>
              <a:ea typeface="Helvetica Neue Light"/>
              <a:cs typeface="Helvetica Neue Light"/>
              <a:sym typeface="Helvetica Neue Light"/>
            </a:endParaRPr>
          </a:p>
        </p:txBody>
      </p:sp>
      <p:sp>
        <p:nvSpPr>
          <p:cNvPr id="207" name="Google Shape;207;p40"/>
          <p:cNvSpPr txBox="1"/>
          <p:nvPr/>
        </p:nvSpPr>
        <p:spPr>
          <a:xfrm>
            <a:off x="1721982" y="3010700"/>
            <a:ext cx="1553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00000"/>
                </a:solidFill>
                <a:latin typeface="Helvetica Neue Light"/>
                <a:ea typeface="Helvetica Neue Light"/>
                <a:cs typeface="Helvetica Neue Light"/>
                <a:sym typeface="Helvetica Neue Light"/>
              </a:rPr>
              <a:t>NUESTRO PRIMER DC</a:t>
            </a:r>
            <a:endParaRPr sz="700">
              <a:solidFill>
                <a:srgbClr val="000000"/>
              </a:solidFill>
              <a:latin typeface="Helvetica Neue Light"/>
              <a:ea typeface="Helvetica Neue Light"/>
              <a:cs typeface="Helvetica Neue Light"/>
              <a:sym typeface="Helvetica Neue Light"/>
            </a:endParaRPr>
          </a:p>
        </p:txBody>
      </p:sp>
      <p:sp>
        <p:nvSpPr>
          <p:cNvPr id="208" name="Google Shape;208;p40"/>
          <p:cNvSpPr txBox="1"/>
          <p:nvPr/>
        </p:nvSpPr>
        <p:spPr>
          <a:xfrm>
            <a:off x="1716184" y="2508423"/>
            <a:ext cx="15537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700">
                <a:solidFill>
                  <a:srgbClr val="000000"/>
                </a:solidFill>
                <a:latin typeface="Helvetica Neue Light"/>
                <a:ea typeface="Helvetica Neue Light"/>
                <a:cs typeface="Helvetica Neue Light"/>
                <a:sym typeface="Helvetica Neue Light"/>
              </a:rPr>
              <a:t>MI PRIMER PENSAMIENTO EN POO</a:t>
            </a:r>
            <a:endParaRPr sz="7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6"/>
          <p:cNvSpPr txBox="1"/>
          <p:nvPr/>
        </p:nvSpPr>
        <p:spPr>
          <a:xfrm>
            <a:off x="1595625" y="139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_getitem_</a:t>
            </a:r>
            <a:endParaRPr b="0" i="1" sz="3500" u="none" cap="none" strike="noStrike">
              <a:solidFill>
                <a:srgbClr val="000000"/>
              </a:solidFill>
              <a:latin typeface="Anton"/>
              <a:ea typeface="Anton"/>
              <a:cs typeface="Anton"/>
              <a:sym typeface="Anton"/>
            </a:endParaRPr>
          </a:p>
        </p:txBody>
      </p:sp>
      <p:pic>
        <p:nvPicPr>
          <p:cNvPr id="515" name="Google Shape;515;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6" name="Google Shape;516;p76"/>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4"/>
              </a:rPr>
              <a:t>analyticslane.com</a:t>
            </a:r>
            <a:endParaRPr sz="1500">
              <a:latin typeface="Helvetica Neue Light"/>
              <a:ea typeface="Helvetica Neue Light"/>
              <a:cs typeface="Helvetica Neue Light"/>
              <a:sym typeface="Helvetica Neue Light"/>
            </a:endParaRPr>
          </a:p>
        </p:txBody>
      </p:sp>
      <p:sp>
        <p:nvSpPr>
          <p:cNvPr id="517" name="Google Shape;517;p76"/>
          <p:cNvSpPr txBox="1"/>
          <p:nvPr>
            <p:ph idx="1" type="body"/>
          </p:nvPr>
        </p:nvSpPr>
        <p:spPr>
          <a:xfrm>
            <a:off x="531725" y="1113475"/>
            <a:ext cx="4611900" cy="1746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a:solidFill>
                  <a:srgbClr val="222222"/>
                </a:solidFill>
                <a:highlight>
                  <a:schemeClr val="lt1"/>
                </a:highlight>
                <a:latin typeface="Helvetica Neue Light"/>
                <a:ea typeface="Helvetica Neue Light"/>
                <a:cs typeface="Helvetica Neue Light"/>
                <a:sym typeface="Helvetica Neue Light"/>
              </a:rPr>
              <a:t>Si se desea que los usuarios puedan </a:t>
            </a:r>
            <a:r>
              <a:rPr b="1" lang="es">
                <a:solidFill>
                  <a:srgbClr val="222222"/>
                </a:solidFill>
                <a:highlight>
                  <a:schemeClr val="lt1"/>
                </a:highlight>
                <a:latin typeface="Helvetica Neue"/>
                <a:ea typeface="Helvetica Neue"/>
                <a:cs typeface="Helvetica Neue"/>
                <a:sym typeface="Helvetica Neue"/>
              </a:rPr>
              <a:t>leer</a:t>
            </a:r>
            <a:r>
              <a:rPr lang="es">
                <a:solidFill>
                  <a:srgbClr val="222222"/>
                </a:solidFill>
                <a:highlight>
                  <a:schemeClr val="lt1"/>
                </a:highlight>
                <a:latin typeface="Helvetica Neue Light"/>
                <a:ea typeface="Helvetica Neue Light"/>
                <a:cs typeface="Helvetica Neue Light"/>
                <a:sym typeface="Helvetica Neue Light"/>
              </a:rPr>
              <a:t> los elementos mediante el uso de corchetes es necesario implementar el método </a:t>
            </a:r>
            <a:r>
              <a:rPr b="1" lang="es">
                <a:solidFill>
                  <a:srgbClr val="222222"/>
                </a:solidFill>
                <a:highlight>
                  <a:srgbClr val="3CEFAB"/>
                </a:highlight>
                <a:latin typeface="Helvetica Neue"/>
                <a:ea typeface="Helvetica Neue"/>
                <a:cs typeface="Helvetica Neue"/>
                <a:sym typeface="Helvetica Neue"/>
              </a:rPr>
              <a:t>__getitem__</a:t>
            </a:r>
            <a:r>
              <a:rPr lang="es">
                <a:solidFill>
                  <a:srgbClr val="222222"/>
                </a:solidFill>
                <a:highlight>
                  <a:schemeClr val="lt1"/>
                </a:highlight>
                <a:latin typeface="Helvetica Neue Light"/>
                <a:ea typeface="Helvetica Neue Light"/>
                <a:cs typeface="Helvetica Neue Light"/>
                <a:sym typeface="Helvetica Neue Light"/>
              </a:rPr>
              <a:t> en la clase. Este elemento necesita un parámetro adicional, que es la posición del elemento a leer. La función debe retornar el valor leído.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2000"/>
              </a:spcBef>
              <a:spcAft>
                <a:spcPts val="0"/>
              </a:spcAft>
              <a:buClr>
                <a:schemeClr val="dk1"/>
              </a:buClr>
              <a:buSzPts val="1100"/>
              <a:buFont typeface="Arial"/>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518" name="Google Shape;518;p76"/>
          <p:cNvSpPr txBox="1"/>
          <p:nvPr/>
        </p:nvSpPr>
        <p:spPr>
          <a:xfrm>
            <a:off x="5300050" y="931888"/>
            <a:ext cx="3000000" cy="37680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class Vector():</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__init__(self,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self._data =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__str__(self):</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return f"The values are: {self._data}"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__len__(self):</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return len(self._data)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__getitem__(self, pos):</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return self._data[pos]</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v = Vector([1,2])</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v[1]</a:t>
            </a:r>
            <a:endParaRPr sz="1100">
              <a:solidFill>
                <a:schemeClr val="lt1"/>
              </a:solidFill>
              <a:highlight>
                <a:schemeClr val="dk2"/>
              </a:highlight>
              <a:latin typeface="Roboto Mono"/>
              <a:ea typeface="Roboto Mono"/>
              <a:cs typeface="Roboto Mono"/>
              <a:sym typeface="Roboto Mono"/>
            </a:endParaRPr>
          </a:p>
        </p:txBody>
      </p:sp>
      <p:pic>
        <p:nvPicPr>
          <p:cNvPr id="519" name="Google Shape;519;p76"/>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23" name="Shape 523"/>
        <p:cNvGrpSpPr/>
        <p:nvPr/>
      </p:nvGrpSpPr>
      <p:grpSpPr>
        <a:xfrm>
          <a:off x="0" y="0"/>
          <a:ext cx="0" cy="0"/>
          <a:chOff x="0" y="0"/>
          <a:chExt cx="0" cy="0"/>
        </a:xfrm>
      </p:grpSpPr>
      <p:pic>
        <p:nvPicPr>
          <p:cNvPr id="524" name="Google Shape;524;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5" name="Google Shape;525;p77"/>
          <p:cNvSpPr txBox="1"/>
          <p:nvPr>
            <p:ph idx="1" type="body"/>
          </p:nvPr>
        </p:nvSpPr>
        <p:spPr>
          <a:xfrm>
            <a:off x="531725" y="2561275"/>
            <a:ext cx="7986300" cy="1746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a:solidFill>
                  <a:srgbClr val="222222"/>
                </a:solidFill>
                <a:highlight>
                  <a:srgbClr val="3CEFAB"/>
                </a:highlight>
                <a:latin typeface="Helvetica Neue Light"/>
                <a:ea typeface="Helvetica Neue Light"/>
                <a:cs typeface="Helvetica Neue Light"/>
                <a:sym typeface="Helvetica Neue Light"/>
              </a:rPr>
              <a:t>E</a:t>
            </a:r>
            <a:r>
              <a:rPr lang="es">
                <a:solidFill>
                  <a:srgbClr val="222222"/>
                </a:solidFill>
                <a:highlight>
                  <a:srgbClr val="3CEFAB"/>
                </a:highlight>
                <a:latin typeface="Helvetica Neue Light"/>
                <a:ea typeface="Helvetica Neue Light"/>
                <a:cs typeface="Helvetica Neue Light"/>
                <a:sym typeface="Helvetica Neue Light"/>
              </a:rPr>
              <a:t>l método </a:t>
            </a:r>
            <a:r>
              <a:rPr b="1" lang="es">
                <a:solidFill>
                  <a:srgbClr val="222222"/>
                </a:solidFill>
                <a:highlight>
                  <a:srgbClr val="3CEFAB"/>
                </a:highlight>
                <a:latin typeface="Helvetica Neue"/>
                <a:ea typeface="Helvetica Neue"/>
                <a:cs typeface="Helvetica Neue"/>
                <a:sym typeface="Helvetica Neue"/>
              </a:rPr>
              <a:t>__getitem__</a:t>
            </a:r>
            <a:r>
              <a:rPr lang="es">
                <a:solidFill>
                  <a:srgbClr val="222222"/>
                </a:solidFill>
                <a:highlight>
                  <a:srgbClr val="3CEFAB"/>
                </a:highlight>
                <a:latin typeface="Helvetica Neue Light"/>
                <a:ea typeface="Helvetica Neue Light"/>
                <a:cs typeface="Helvetica Neue Light"/>
                <a:sym typeface="Helvetica Neue Light"/>
              </a:rPr>
              <a:t> </a:t>
            </a:r>
            <a:r>
              <a:rPr lang="es">
                <a:solidFill>
                  <a:srgbClr val="222222"/>
                </a:solidFill>
                <a:highlight>
                  <a:srgbClr val="3CEFAB"/>
                </a:highlight>
                <a:latin typeface="Helvetica Neue Light"/>
                <a:ea typeface="Helvetica Neue Light"/>
                <a:cs typeface="Helvetica Neue Light"/>
                <a:sym typeface="Helvetica Neue Light"/>
              </a:rPr>
              <a:t>solo nos sirve para leer, ya que para modificar, se tiene que crear también el método </a:t>
            </a:r>
            <a:r>
              <a:rPr b="1" lang="es">
                <a:solidFill>
                  <a:srgbClr val="222222"/>
                </a:solidFill>
                <a:highlight>
                  <a:srgbClr val="3CEFAB"/>
                </a:highlight>
                <a:latin typeface="Helvetica Neue"/>
                <a:ea typeface="Helvetica Neue"/>
                <a:cs typeface="Helvetica Neue"/>
                <a:sym typeface="Helvetica Neue"/>
              </a:rPr>
              <a:t>__setitem__</a:t>
            </a:r>
            <a:r>
              <a:rPr lang="es">
                <a:solidFill>
                  <a:srgbClr val="222222"/>
                </a:solidFill>
                <a:highlight>
                  <a:srgbClr val="3CEFAB"/>
                </a:highlight>
                <a:latin typeface="Helvetica Neue Light"/>
                <a:ea typeface="Helvetica Neue Light"/>
                <a:cs typeface="Helvetica Neue Light"/>
                <a:sym typeface="Helvetica Neue Light"/>
              </a:rPr>
              <a:t>, el cual veremos a continuación.</a:t>
            </a:r>
            <a:r>
              <a:rPr lang="es">
                <a:solidFill>
                  <a:srgbClr val="222222"/>
                </a:solidFill>
                <a:highlight>
                  <a:schemeClr val="lt1"/>
                </a:highlight>
                <a:latin typeface="Helvetica Neue Light"/>
                <a:ea typeface="Helvetica Neue Light"/>
                <a:cs typeface="Helvetica Neue Light"/>
                <a:sym typeface="Helvetica Neue Light"/>
              </a:rPr>
              <a:t>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2000"/>
              </a:spcBef>
              <a:spcAft>
                <a:spcPts val="0"/>
              </a:spcAft>
              <a:buNone/>
            </a:pPr>
            <a:r>
              <a:t/>
            </a:r>
            <a:endParaRPr>
              <a:solidFill>
                <a:schemeClr val="dk1"/>
              </a:solidFill>
              <a:latin typeface="Helvetica Neue Light"/>
              <a:ea typeface="Helvetica Neue Light"/>
              <a:cs typeface="Helvetica Neue Light"/>
              <a:sym typeface="Helvetica Neue Light"/>
            </a:endParaRPr>
          </a:p>
        </p:txBody>
      </p:sp>
      <p:pic>
        <p:nvPicPr>
          <p:cNvPr id="526" name="Google Shape;526;p77"/>
          <p:cNvPicPr preferRelativeResize="0"/>
          <p:nvPr/>
        </p:nvPicPr>
        <p:blipFill rotWithShape="1">
          <a:blip r:embed="rId4">
            <a:alphaModFix/>
          </a:blip>
          <a:srcRect b="0" l="0" r="0" t="0"/>
          <a:stretch/>
        </p:blipFill>
        <p:spPr>
          <a:xfrm>
            <a:off x="3931613" y="766900"/>
            <a:ext cx="1186525" cy="1186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8"/>
          <p:cNvSpPr txBox="1"/>
          <p:nvPr/>
        </p:nvSpPr>
        <p:spPr>
          <a:xfrm>
            <a:off x="1671825" y="139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_setitem_</a:t>
            </a:r>
            <a:endParaRPr b="0" i="1" sz="3500" u="none" cap="none" strike="noStrike">
              <a:solidFill>
                <a:srgbClr val="000000"/>
              </a:solidFill>
              <a:latin typeface="Anton"/>
              <a:ea typeface="Anton"/>
              <a:cs typeface="Anton"/>
              <a:sym typeface="Anton"/>
            </a:endParaRPr>
          </a:p>
        </p:txBody>
      </p:sp>
      <p:pic>
        <p:nvPicPr>
          <p:cNvPr id="532" name="Google Shape;532;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3" name="Google Shape;533;p78"/>
          <p:cNvSpPr txBox="1"/>
          <p:nvPr/>
        </p:nvSpPr>
        <p:spPr>
          <a:xfrm>
            <a:off x="295275" y="855700"/>
            <a:ext cx="4231800" cy="38589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class Vector():</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__init__(self, 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self._data = 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__str__(self):</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return f"The values are: {self._data}"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__len__(self):</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return len(self._data)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__getitem__(self, pos):</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return self._data[pos]</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__setitem__(self, pos, value):</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self._data[pos] = value</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v = Vector([1,2])</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v[1] = 20</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print(v)</a:t>
            </a:r>
            <a:endParaRPr sz="1100">
              <a:solidFill>
                <a:schemeClr val="lt1"/>
              </a:solidFill>
              <a:highlight>
                <a:schemeClr val="dk2"/>
              </a:highlight>
              <a:latin typeface="Roboto Mono"/>
              <a:ea typeface="Roboto Mono"/>
              <a:cs typeface="Roboto Mono"/>
              <a:sym typeface="Roboto Mono"/>
            </a:endParaRPr>
          </a:p>
        </p:txBody>
      </p:sp>
      <p:sp>
        <p:nvSpPr>
          <p:cNvPr id="534" name="Google Shape;534;p78"/>
          <p:cNvSpPr txBox="1"/>
          <p:nvPr/>
        </p:nvSpPr>
        <p:spPr>
          <a:xfrm>
            <a:off x="4878525" y="1376800"/>
            <a:ext cx="30000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000"/>
              </a:spcAft>
              <a:buNone/>
            </a:pPr>
            <a:r>
              <a:rPr lang="es" sz="1800">
                <a:solidFill>
                  <a:srgbClr val="222222"/>
                </a:solidFill>
                <a:highlight>
                  <a:schemeClr val="lt1"/>
                </a:highlight>
                <a:latin typeface="Helvetica Neue Light"/>
                <a:ea typeface="Helvetica Neue Light"/>
                <a:cs typeface="Helvetica Neue Light"/>
                <a:sym typeface="Helvetica Neue Light"/>
              </a:rPr>
              <a:t>Este es el complemento del método anterior. Es este caso es necesario pasar dos parámetros adicionales, la posición y el valor a reemplazar.</a:t>
            </a:r>
            <a:endParaRPr sz="1800">
              <a:latin typeface="Helvetica Neue Light"/>
              <a:ea typeface="Helvetica Neue Light"/>
              <a:cs typeface="Helvetica Neue Light"/>
              <a:sym typeface="Helvetica Neue Light"/>
            </a:endParaRPr>
          </a:p>
        </p:txBody>
      </p:sp>
      <p:pic>
        <p:nvPicPr>
          <p:cNvPr id="535" name="Google Shape;535;p78"/>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536" name="Google Shape;536;p78"/>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9"/>
          <p:cNvSpPr txBox="1"/>
          <p:nvPr/>
        </p:nvSpPr>
        <p:spPr>
          <a:xfrm>
            <a:off x="1671825" y="139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_iter_</a:t>
            </a:r>
            <a:endParaRPr b="0" i="1" sz="3500" u="none" cap="none" strike="noStrike">
              <a:solidFill>
                <a:srgbClr val="000000"/>
              </a:solidFill>
              <a:latin typeface="Anton"/>
              <a:ea typeface="Anton"/>
              <a:cs typeface="Anton"/>
              <a:sym typeface="Anton"/>
            </a:endParaRPr>
          </a:p>
        </p:txBody>
      </p:sp>
      <p:pic>
        <p:nvPicPr>
          <p:cNvPr id="542" name="Google Shape;542;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3" name="Google Shape;543;p79"/>
          <p:cNvSpPr txBox="1"/>
          <p:nvPr/>
        </p:nvSpPr>
        <p:spPr>
          <a:xfrm>
            <a:off x="295275" y="855700"/>
            <a:ext cx="3835200" cy="39873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class Vector():</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__init__(self, data):</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self._data = data</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__str__(self):</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return f"The values are: {self._data}"</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__len__(self):</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return len(self._data)</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__getitem__(self, pos):</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return self._data[pos]</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__setitem__(self, pos, value):</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self._data[pos] = value</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__iter__(self):</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for pos in range(0, len(self._data)):</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yield f"Value[{pos}]: {self._data[pos]}"</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v = Vector([1,2])</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for vec in v:</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print(vec)</a:t>
            </a:r>
            <a:endParaRPr sz="800">
              <a:solidFill>
                <a:schemeClr val="lt1"/>
              </a:solidFill>
              <a:highlight>
                <a:schemeClr val="dk2"/>
              </a:highlight>
              <a:latin typeface="Roboto Mono"/>
              <a:ea typeface="Roboto Mono"/>
              <a:cs typeface="Roboto Mono"/>
              <a:sym typeface="Roboto Mono"/>
            </a:endParaRPr>
          </a:p>
        </p:txBody>
      </p:sp>
      <p:sp>
        <p:nvSpPr>
          <p:cNvPr id="544" name="Google Shape;544;p79"/>
          <p:cNvSpPr txBox="1"/>
          <p:nvPr/>
        </p:nvSpPr>
        <p:spPr>
          <a:xfrm>
            <a:off x="4410925" y="971550"/>
            <a:ext cx="43434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2000"/>
              </a:spcAft>
              <a:buNone/>
            </a:pPr>
            <a:r>
              <a:rPr lang="es" sz="1800">
                <a:solidFill>
                  <a:srgbClr val="222222"/>
                </a:solidFill>
                <a:highlight>
                  <a:schemeClr val="lt1"/>
                </a:highlight>
                <a:latin typeface="Helvetica Neue Light"/>
                <a:ea typeface="Helvetica Neue Light"/>
                <a:cs typeface="Helvetica Neue Light"/>
                <a:sym typeface="Helvetica Neue Light"/>
              </a:rPr>
              <a:t>Hace</a:t>
            </a:r>
            <a:r>
              <a:rPr lang="es" sz="1800">
                <a:solidFill>
                  <a:srgbClr val="222222"/>
                </a:solidFill>
                <a:highlight>
                  <a:schemeClr val="lt1"/>
                </a:highlight>
                <a:latin typeface="Helvetica Neue Light"/>
                <a:ea typeface="Helvetica Neue Light"/>
                <a:cs typeface="Helvetica Neue Light"/>
                <a:sym typeface="Helvetica Neue Light"/>
              </a:rPr>
              <a:t> que nuestra clase sea iterable, lo que permite usarla por ejemplo en bucles tipo for, es necesario implementar este método. A continuación, podemos ver una implementación de este método en el que devuelve una cadena con el índice y el valor de cada elemento.</a:t>
            </a:r>
            <a:endParaRPr sz="1800">
              <a:latin typeface="Helvetica Neue Light"/>
              <a:ea typeface="Helvetica Neue Light"/>
              <a:cs typeface="Helvetica Neue Light"/>
              <a:sym typeface="Helvetica Neue Light"/>
            </a:endParaRPr>
          </a:p>
        </p:txBody>
      </p:sp>
      <p:pic>
        <p:nvPicPr>
          <p:cNvPr id="545" name="Google Shape;545;p79"/>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546" name="Google Shape;546;p79"/>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0"/>
          <p:cNvSpPr txBox="1"/>
          <p:nvPr/>
        </p:nvSpPr>
        <p:spPr>
          <a:xfrm>
            <a:off x="5129625" y="368200"/>
            <a:ext cx="29703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_iter_</a:t>
            </a:r>
            <a:endParaRPr b="0" i="1" sz="3500" u="none" cap="none" strike="noStrike">
              <a:solidFill>
                <a:srgbClr val="000000"/>
              </a:solidFill>
              <a:latin typeface="Anton"/>
              <a:ea typeface="Anton"/>
              <a:cs typeface="Anton"/>
              <a:sym typeface="Anton"/>
            </a:endParaRPr>
          </a:p>
        </p:txBody>
      </p:sp>
      <p:pic>
        <p:nvPicPr>
          <p:cNvPr id="552" name="Google Shape;552;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3" name="Google Shape;553;p80"/>
          <p:cNvSpPr txBox="1"/>
          <p:nvPr/>
        </p:nvSpPr>
        <p:spPr>
          <a:xfrm>
            <a:off x="142875" y="169900"/>
            <a:ext cx="3835200" cy="45870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class Vector():</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__init__(self, data):</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self._data = data</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__str__(self):</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return f"The values are: {self._data}"</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__len__(self):</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return len(self._data)</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__getitem__(self, pos):</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return self._data[pos]</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__setitem__(self, pos, value):</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self._data[pos] = value</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__iter__(self):</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for pos in range(0, len(self._data)):</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yield f"Value[{pos}]: {self._data[pos]}"</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v = Vector([1,2])</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for vec in v:</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print(vec)</a:t>
            </a:r>
            <a:endParaRPr sz="700">
              <a:solidFill>
                <a:schemeClr val="lt1"/>
              </a:solidFill>
              <a:highlight>
                <a:schemeClr val="dk2"/>
              </a:highlight>
              <a:latin typeface="Roboto Mono"/>
              <a:ea typeface="Roboto Mono"/>
              <a:cs typeface="Roboto Mono"/>
              <a:sym typeface="Roboto Mono"/>
            </a:endParaRPr>
          </a:p>
        </p:txBody>
      </p:sp>
      <p:sp>
        <p:nvSpPr>
          <p:cNvPr id="554" name="Google Shape;554;p80"/>
          <p:cNvSpPr txBox="1"/>
          <p:nvPr/>
        </p:nvSpPr>
        <p:spPr>
          <a:xfrm>
            <a:off x="4410925" y="1200150"/>
            <a:ext cx="4343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2000"/>
              </a:spcAft>
              <a:buNone/>
            </a:pPr>
            <a:r>
              <a:t/>
            </a:r>
            <a:endParaRPr sz="1800">
              <a:latin typeface="Helvetica Neue Light"/>
              <a:ea typeface="Helvetica Neue Light"/>
              <a:cs typeface="Helvetica Neue Light"/>
              <a:sym typeface="Helvetica Neue Light"/>
            </a:endParaRPr>
          </a:p>
        </p:txBody>
      </p:sp>
      <p:sp>
        <p:nvSpPr>
          <p:cNvPr id="555" name="Google Shape;555;p80"/>
          <p:cNvSpPr txBox="1"/>
          <p:nvPr/>
        </p:nvSpPr>
        <p:spPr>
          <a:xfrm>
            <a:off x="4221225" y="1316500"/>
            <a:ext cx="47541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2000"/>
              </a:spcAft>
              <a:buNone/>
            </a:pPr>
            <a:r>
              <a:rPr lang="es" sz="1800">
                <a:solidFill>
                  <a:srgbClr val="222222"/>
                </a:solidFill>
                <a:highlight>
                  <a:schemeClr val="lt1"/>
                </a:highlight>
                <a:latin typeface="Helvetica Neue Light"/>
                <a:ea typeface="Helvetica Neue Light"/>
                <a:cs typeface="Helvetica Neue Light"/>
                <a:sym typeface="Helvetica Neue Light"/>
              </a:rPr>
              <a:t>Cuando necesitamos que nuestra clase sea iterable, lo que permite usarla por ejemplo en bucles tipo </a:t>
            </a:r>
            <a:r>
              <a:rPr b="1" i="1" lang="es" sz="1800">
                <a:solidFill>
                  <a:srgbClr val="222222"/>
                </a:solidFill>
                <a:highlight>
                  <a:schemeClr val="lt1"/>
                </a:highlight>
                <a:latin typeface="Helvetica Neue"/>
                <a:ea typeface="Helvetica Neue"/>
                <a:cs typeface="Helvetica Neue"/>
                <a:sym typeface="Helvetica Neue"/>
              </a:rPr>
              <a:t>for</a:t>
            </a:r>
            <a:r>
              <a:rPr lang="es" sz="1800">
                <a:solidFill>
                  <a:srgbClr val="222222"/>
                </a:solidFill>
                <a:highlight>
                  <a:schemeClr val="lt1"/>
                </a:highlight>
                <a:latin typeface="Helvetica Neue Light"/>
                <a:ea typeface="Helvetica Neue Light"/>
                <a:cs typeface="Helvetica Neue Light"/>
                <a:sym typeface="Helvetica Neue Light"/>
              </a:rPr>
              <a:t>, es necesario implementar este método. A continuación, podemos ver una implementación en el que devuelve una cadena con el índice y el valor de cada elemento.</a:t>
            </a:r>
            <a:endParaRPr sz="1800">
              <a:solidFill>
                <a:srgbClr val="222222"/>
              </a:solidFill>
              <a:highlight>
                <a:schemeClr val="lt1"/>
              </a:highlight>
              <a:latin typeface="Helvetica Neue Light"/>
              <a:ea typeface="Helvetica Neue Light"/>
              <a:cs typeface="Helvetica Neue Light"/>
              <a:sym typeface="Helvetica Neue Light"/>
            </a:endParaRPr>
          </a:p>
        </p:txBody>
      </p:sp>
      <p:pic>
        <p:nvPicPr>
          <p:cNvPr id="556" name="Google Shape;556;p80"/>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557" name="Google Shape;557;p80"/>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1" name="Shape 561"/>
        <p:cNvGrpSpPr/>
        <p:nvPr/>
      </p:nvGrpSpPr>
      <p:grpSpPr>
        <a:xfrm>
          <a:off x="0" y="0"/>
          <a:ext cx="0" cy="0"/>
          <a:chOff x="0" y="0"/>
          <a:chExt cx="0" cy="0"/>
        </a:xfrm>
      </p:grpSpPr>
      <p:sp>
        <p:nvSpPr>
          <p:cNvPr id="562" name="Google Shape;562;p81"/>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566" name="Shape 566"/>
        <p:cNvGrpSpPr/>
        <p:nvPr/>
      </p:nvGrpSpPr>
      <p:grpSpPr>
        <a:xfrm>
          <a:off x="0" y="0"/>
          <a:ext cx="0" cy="0"/>
          <a:chOff x="0" y="0"/>
          <a:chExt cx="0" cy="0"/>
        </a:xfrm>
      </p:grpSpPr>
      <p:sp>
        <p:nvSpPr>
          <p:cNvPr id="567" name="Google Shape;567;p8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CLASES ANIDADAS</a:t>
            </a:r>
            <a:endParaRPr b="0" i="1" sz="3600" u="none" cap="none" strike="noStrike">
              <a:solidFill>
                <a:srgbClr val="121212"/>
              </a:solidFill>
              <a:latin typeface="Anton"/>
              <a:ea typeface="Anton"/>
              <a:cs typeface="Anton"/>
              <a:sym typeface="Anton"/>
            </a:endParaRPr>
          </a:p>
        </p:txBody>
      </p:sp>
      <p:pic>
        <p:nvPicPr>
          <p:cNvPr id="568" name="Google Shape;568;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3"/>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Relación entre Clases</a:t>
            </a:r>
            <a:endParaRPr b="0" i="1" sz="3500" u="none" cap="none" strike="noStrike">
              <a:solidFill>
                <a:srgbClr val="000000"/>
              </a:solidFill>
              <a:latin typeface="Anton"/>
              <a:ea typeface="Anton"/>
              <a:cs typeface="Anton"/>
              <a:sym typeface="Anton"/>
            </a:endParaRPr>
          </a:p>
        </p:txBody>
      </p:sp>
      <p:pic>
        <p:nvPicPr>
          <p:cNvPr id="574" name="Google Shape;574;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5" name="Google Shape;575;p83"/>
          <p:cNvSpPr txBox="1"/>
          <p:nvPr/>
        </p:nvSpPr>
        <p:spPr>
          <a:xfrm>
            <a:off x="852149" y="1794891"/>
            <a:ext cx="75345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i="0" lang="es" sz="1800" u="none" cap="none" strike="noStrike">
                <a:solidFill>
                  <a:schemeClr val="dk1"/>
                </a:solidFill>
                <a:latin typeface="Helvetica Neue Light"/>
                <a:ea typeface="Helvetica Neue Light"/>
                <a:cs typeface="Helvetica Neue Light"/>
                <a:sym typeface="Helvetica Neue Light"/>
              </a:rPr>
              <a:t>Cuando vimos el por qué trabajar por medio de este paradigma, dijimos que era fundamental para </a:t>
            </a:r>
            <a:r>
              <a:rPr b="1" i="0" lang="es" sz="1800" u="none" cap="none" strike="noStrike">
                <a:solidFill>
                  <a:schemeClr val="dk1"/>
                </a:solidFill>
                <a:highlight>
                  <a:srgbClr val="3CEFAB"/>
                </a:highlight>
                <a:latin typeface="Helvetica Neue"/>
                <a:ea typeface="Helvetica Neue"/>
                <a:cs typeface="Helvetica Neue"/>
                <a:sym typeface="Helvetica Neue"/>
              </a:rPr>
              <a:t>separar a nuestro problema en problemas </a:t>
            </a:r>
            <a:r>
              <a:rPr b="1" lang="es" sz="1800">
                <a:solidFill>
                  <a:schemeClr val="dk1"/>
                </a:solidFill>
                <a:highlight>
                  <a:srgbClr val="3CEFAB"/>
                </a:highlight>
                <a:latin typeface="Helvetica Neue"/>
                <a:ea typeface="Helvetica Neue"/>
                <a:cs typeface="Helvetica Neue"/>
                <a:sym typeface="Helvetica Neue"/>
              </a:rPr>
              <a:t>más</a:t>
            </a:r>
            <a:r>
              <a:rPr b="1" i="0" lang="es" sz="1800" u="none" cap="none" strike="noStrike">
                <a:solidFill>
                  <a:schemeClr val="dk1"/>
                </a:solidFill>
                <a:highlight>
                  <a:srgbClr val="3CEFAB"/>
                </a:highlight>
                <a:latin typeface="Helvetica Neue"/>
                <a:ea typeface="Helvetica Neue"/>
                <a:cs typeface="Helvetica Neue"/>
                <a:sym typeface="Helvetica Neue"/>
              </a:rPr>
              <a:t> pequeños (Clases),</a:t>
            </a:r>
            <a:r>
              <a:rPr i="0" lang="es" sz="1800" u="none" cap="none" strike="noStrike">
                <a:solidFill>
                  <a:schemeClr val="dk1"/>
                </a:solidFill>
                <a:latin typeface="Helvetica Neue Light"/>
                <a:ea typeface="Helvetica Neue Light"/>
                <a:cs typeface="Helvetica Neue Light"/>
                <a:sym typeface="Helvetica Neue Light"/>
              </a:rPr>
              <a:t> pero estos “problemas” no van a  estar aislados, estarán</a:t>
            </a:r>
            <a:r>
              <a:rPr b="1" i="0" lang="es" sz="1800" u="none" cap="none" strike="noStrike">
                <a:solidFill>
                  <a:schemeClr val="dk1"/>
                </a:solidFill>
                <a:latin typeface="Helvetica Neue"/>
                <a:ea typeface="Helvetica Neue"/>
                <a:cs typeface="Helvetica Neue"/>
                <a:sym typeface="Helvetica Neue"/>
              </a:rPr>
              <a:t> </a:t>
            </a:r>
            <a:r>
              <a:rPr b="1" i="0" lang="es" sz="1800" u="none" cap="none" strike="noStrike">
                <a:solidFill>
                  <a:schemeClr val="dk1"/>
                </a:solidFill>
                <a:highlight>
                  <a:srgbClr val="3CEFAB"/>
                </a:highlight>
                <a:latin typeface="Helvetica Neue"/>
                <a:ea typeface="Helvetica Neue"/>
                <a:cs typeface="Helvetica Neue"/>
                <a:sym typeface="Helvetica Neue"/>
              </a:rPr>
              <a:t>relacionados entre sí</a:t>
            </a:r>
            <a:r>
              <a:rPr i="0" lang="es" sz="1800" u="none" cap="none" strike="noStrike">
                <a:solidFill>
                  <a:schemeClr val="dk1"/>
                </a:solidFill>
                <a:highlight>
                  <a:srgbClr val="3CEFAB"/>
                </a:highlight>
                <a:latin typeface="Helvetica Neue Light"/>
                <a:ea typeface="Helvetica Neue Light"/>
                <a:cs typeface="Helvetica Neue Light"/>
                <a:sym typeface="Helvetica Neue Light"/>
              </a:rPr>
              <a:t>.</a:t>
            </a:r>
            <a:r>
              <a:rPr i="0" lang="es" sz="1800" u="none" cap="none" strike="noStrike">
                <a:solidFill>
                  <a:schemeClr val="dk1"/>
                </a:solidFill>
                <a:latin typeface="Helvetica Neue Light"/>
                <a:ea typeface="Helvetica Neue Light"/>
                <a:cs typeface="Helvetica Neue Light"/>
                <a:sym typeface="Helvetica Neue Light"/>
              </a:rPr>
              <a:t> Por ejemplos los </a:t>
            </a:r>
            <a:r>
              <a:rPr b="1" i="0" lang="es" sz="1800" u="none" cap="none" strike="noStrike">
                <a:solidFill>
                  <a:schemeClr val="dk1"/>
                </a:solidFill>
                <a:latin typeface="Helvetica Neue"/>
                <a:ea typeface="Helvetica Neue"/>
                <a:cs typeface="Helvetica Neue"/>
                <a:sym typeface="Helvetica Neue"/>
              </a:rPr>
              <a:t>Perros</a:t>
            </a:r>
            <a:r>
              <a:rPr i="0" lang="es" sz="1800" u="none" cap="none" strike="noStrike">
                <a:solidFill>
                  <a:schemeClr val="dk1"/>
                </a:solidFill>
                <a:latin typeface="Helvetica Neue Light"/>
                <a:ea typeface="Helvetica Neue Light"/>
                <a:cs typeface="Helvetica Neue Light"/>
                <a:sym typeface="Helvetica Neue Light"/>
              </a:rPr>
              <a:t>, suelen ser la mascota de una </a:t>
            </a:r>
            <a:r>
              <a:rPr b="1" i="0" lang="es" sz="1800" u="none" cap="none" strike="noStrike">
                <a:solidFill>
                  <a:schemeClr val="dk1"/>
                </a:solidFill>
                <a:latin typeface="Helvetica Neue"/>
                <a:ea typeface="Helvetica Neue"/>
                <a:cs typeface="Helvetica Neue"/>
                <a:sym typeface="Helvetica Neue"/>
              </a:rPr>
              <a:t>Persona</a:t>
            </a:r>
            <a:r>
              <a:rPr i="0" lang="es" sz="1800" u="none" cap="none" strike="noStrike">
                <a:solidFill>
                  <a:schemeClr val="dk1"/>
                </a:solidFill>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4"/>
          <p:cNvSpPr txBox="1"/>
          <p:nvPr/>
        </p:nvSpPr>
        <p:spPr>
          <a:xfrm>
            <a:off x="5734525" y="1040250"/>
            <a:ext cx="3232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Relación entre Clases</a:t>
            </a:r>
            <a:endParaRPr b="0" i="1" sz="3500" u="none" cap="none" strike="noStrike">
              <a:solidFill>
                <a:srgbClr val="000000"/>
              </a:solidFill>
              <a:latin typeface="Anton"/>
              <a:ea typeface="Anton"/>
              <a:cs typeface="Anton"/>
              <a:sym typeface="Anton"/>
            </a:endParaRPr>
          </a:p>
        </p:txBody>
      </p:sp>
      <p:pic>
        <p:nvPicPr>
          <p:cNvPr id="581" name="Google Shape;581;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Texto&#10;&#10;Descripción generada automáticamente" id="582" name="Google Shape;582;p84"/>
          <p:cNvPicPr preferRelativeResize="0"/>
          <p:nvPr/>
        </p:nvPicPr>
        <p:blipFill rotWithShape="1">
          <a:blip r:embed="rId4">
            <a:alphaModFix/>
          </a:blip>
          <a:srcRect b="0" l="0" r="0" t="0"/>
          <a:stretch/>
        </p:blipFill>
        <p:spPr>
          <a:xfrm>
            <a:off x="0" y="222525"/>
            <a:ext cx="5578351" cy="4692375"/>
          </a:xfrm>
          <a:prstGeom prst="rect">
            <a:avLst/>
          </a:prstGeom>
          <a:noFill/>
          <a:ln>
            <a:noFill/>
          </a:ln>
        </p:spPr>
      </p:pic>
      <p:sp>
        <p:nvSpPr>
          <p:cNvPr id="583" name="Google Shape;583;p84"/>
          <p:cNvSpPr txBox="1"/>
          <p:nvPr/>
        </p:nvSpPr>
        <p:spPr>
          <a:xfrm>
            <a:off x="6046631" y="2336113"/>
            <a:ext cx="28026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i="0" lang="es" sz="1800" u="none" cap="none" strike="noStrike">
                <a:solidFill>
                  <a:schemeClr val="dk1"/>
                </a:solidFill>
                <a:latin typeface="Helvetica Neue Light"/>
                <a:ea typeface="Helvetica Neue Light"/>
                <a:cs typeface="Helvetica Neue Light"/>
                <a:sym typeface="Helvetica Neue Light"/>
              </a:rPr>
              <a:t>Es muy simple. Pero en el próximo slide veremos otra variante de Clases Anidadas.</a:t>
            </a:r>
            <a:endParaRPr i="0" sz="1800" u="none" cap="none" strike="noStrike">
              <a:solidFill>
                <a:schemeClr val="dk1"/>
              </a:solidFill>
              <a:latin typeface="Helvetica Neue Light"/>
              <a:ea typeface="Helvetica Neue Light"/>
              <a:cs typeface="Helvetica Neue Light"/>
              <a:sym typeface="Helvetica Neue Light"/>
            </a:endParaRPr>
          </a:p>
        </p:txBody>
      </p:sp>
      <p:sp>
        <p:nvSpPr>
          <p:cNvPr id="584" name="Google Shape;584;p84"/>
          <p:cNvSpPr/>
          <p:nvPr/>
        </p:nvSpPr>
        <p:spPr>
          <a:xfrm>
            <a:off x="381725" y="2079100"/>
            <a:ext cx="2038800" cy="7026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4"/>
          <p:cNvSpPr/>
          <p:nvPr/>
        </p:nvSpPr>
        <p:spPr>
          <a:xfrm>
            <a:off x="381725" y="2911950"/>
            <a:ext cx="3739200" cy="4032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4"/>
          <p:cNvSpPr txBox="1"/>
          <p:nvPr/>
        </p:nvSpPr>
        <p:spPr>
          <a:xfrm>
            <a:off x="7193375" y="3952800"/>
            <a:ext cx="5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pic>
        <p:nvPicPr>
          <p:cNvPr id="587" name="Google Shape;587;p84"/>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3" name="Google Shape;593;p85"/>
          <p:cNvSpPr txBox="1"/>
          <p:nvPr/>
        </p:nvSpPr>
        <p:spPr>
          <a:xfrm>
            <a:off x="852149" y="1337691"/>
            <a:ext cx="7534500" cy="1674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b="1" i="0" sz="2000" u="none" cap="none" strike="noStrike">
              <a:solidFill>
                <a:schemeClr val="dk1"/>
              </a:solidFill>
              <a:latin typeface="Helvetica Neue"/>
              <a:ea typeface="Helvetica Neue"/>
              <a:cs typeface="Helvetica Neue"/>
              <a:sym typeface="Helvetica Neue"/>
            </a:endParaRPr>
          </a:p>
        </p:txBody>
      </p:sp>
      <p:sp>
        <p:nvSpPr>
          <p:cNvPr id="594" name="Google Shape;594;p85"/>
          <p:cNvSpPr txBox="1"/>
          <p:nvPr/>
        </p:nvSpPr>
        <p:spPr>
          <a:xfrm>
            <a:off x="5734524" y="1345525"/>
            <a:ext cx="31149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i="0" lang="es" sz="1800" u="none" cap="none" strike="noStrike">
                <a:solidFill>
                  <a:schemeClr val="dk1"/>
                </a:solidFill>
                <a:latin typeface="Helvetica Neue Light"/>
                <a:ea typeface="Helvetica Neue Light"/>
                <a:cs typeface="Helvetica Neue Light"/>
                <a:sym typeface="Helvetica Neue Light"/>
              </a:rPr>
              <a:t>Esta es otra forma de realizar clases internas a otras clases. No es lo más típico y usado, pero puede ser útil para cuando hay una relación muy estricta entre dos clases. </a:t>
            </a:r>
            <a:endParaRPr sz="12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t/>
            </a:r>
            <a:endParaRPr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t/>
            </a:r>
            <a:endParaRPr i="0" sz="1800" u="none" cap="none" strike="noStrike">
              <a:solidFill>
                <a:schemeClr val="accent6"/>
              </a:solidFill>
              <a:highlight>
                <a:srgbClr val="FFFF00"/>
              </a:highlight>
              <a:latin typeface="Helvetica Neue Light"/>
              <a:ea typeface="Helvetica Neue Light"/>
              <a:cs typeface="Helvetica Neue Light"/>
              <a:sym typeface="Helvetica Neue Light"/>
            </a:endParaRPr>
          </a:p>
        </p:txBody>
      </p:sp>
      <p:pic>
        <p:nvPicPr>
          <p:cNvPr descr="Captura de pantalla de computadora&#10;&#10;Descripción generada automáticamente" id="595" name="Google Shape;595;p85"/>
          <p:cNvPicPr preferRelativeResize="0"/>
          <p:nvPr/>
        </p:nvPicPr>
        <p:blipFill rotWithShape="1">
          <a:blip r:embed="rId4">
            <a:alphaModFix/>
          </a:blip>
          <a:srcRect b="0" l="0" r="0" t="0"/>
          <a:stretch/>
        </p:blipFill>
        <p:spPr>
          <a:xfrm>
            <a:off x="81900" y="1246250"/>
            <a:ext cx="5411650" cy="3461476"/>
          </a:xfrm>
          <a:prstGeom prst="rect">
            <a:avLst/>
          </a:prstGeom>
          <a:noFill/>
          <a:ln>
            <a:noFill/>
          </a:ln>
        </p:spPr>
      </p:pic>
      <p:sp>
        <p:nvSpPr>
          <p:cNvPr id="596" name="Google Shape;596;p85"/>
          <p:cNvSpPr txBox="1"/>
          <p:nvPr/>
        </p:nvSpPr>
        <p:spPr>
          <a:xfrm>
            <a:off x="1671825" y="520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Relación entre Clases</a:t>
            </a:r>
            <a:endParaRPr b="0" i="1" sz="3500" u="none" cap="none" strike="noStrike">
              <a:solidFill>
                <a:srgbClr val="000000"/>
              </a:solidFill>
              <a:latin typeface="Anton"/>
              <a:ea typeface="Anton"/>
              <a:cs typeface="Anton"/>
              <a:sym typeface="Anton"/>
            </a:endParaRPr>
          </a:p>
        </p:txBody>
      </p:sp>
      <p:pic>
        <p:nvPicPr>
          <p:cNvPr id="597" name="Google Shape;597;p85"/>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212" name="Shape 212"/>
        <p:cNvGrpSpPr/>
        <p:nvPr/>
      </p:nvGrpSpPr>
      <p:grpSpPr>
        <a:xfrm>
          <a:off x="0" y="0"/>
          <a:ext cx="0" cy="0"/>
          <a:chOff x="0" y="0"/>
          <a:chExt cx="0" cy="0"/>
        </a:xfrm>
      </p:grpSpPr>
      <p:sp>
        <p:nvSpPr>
          <p:cNvPr id="213" name="Google Shape;213;p41"/>
          <p:cNvSpPr txBox="1"/>
          <p:nvPr/>
        </p:nvSpPr>
        <p:spPr>
          <a:xfrm>
            <a:off x="1591275" y="477000"/>
            <a:ext cx="605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900">
                <a:latin typeface="Anton"/>
                <a:ea typeface="Anton"/>
                <a:cs typeface="Anton"/>
                <a:sym typeface="Anton"/>
              </a:rPr>
              <a:t>Retomando Definiciones</a:t>
            </a:r>
            <a:endParaRPr b="0" i="1" sz="3900" u="none" cap="none" strike="noStrike">
              <a:solidFill>
                <a:srgbClr val="000000"/>
              </a:solidFill>
              <a:latin typeface="Anton"/>
              <a:ea typeface="Anton"/>
              <a:cs typeface="Anton"/>
              <a:sym typeface="Anton"/>
            </a:endParaRPr>
          </a:p>
        </p:txBody>
      </p:sp>
      <p:pic>
        <p:nvPicPr>
          <p:cNvPr id="214" name="Google Shape;214;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15" name="Google Shape;215;p41"/>
          <p:cNvPicPr preferRelativeResize="0"/>
          <p:nvPr/>
        </p:nvPicPr>
        <p:blipFill>
          <a:blip r:embed="rId4">
            <a:alphaModFix/>
          </a:blip>
          <a:stretch>
            <a:fillRect/>
          </a:stretch>
        </p:blipFill>
        <p:spPr>
          <a:xfrm>
            <a:off x="2438400" y="1466100"/>
            <a:ext cx="4337650" cy="3307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1" name="Shape 601"/>
        <p:cNvGrpSpPr/>
        <p:nvPr/>
      </p:nvGrpSpPr>
      <p:grpSpPr>
        <a:xfrm>
          <a:off x="0" y="0"/>
          <a:ext cx="0" cy="0"/>
          <a:chOff x="0" y="0"/>
          <a:chExt cx="0" cy="0"/>
        </a:xfrm>
      </p:grpSpPr>
      <p:sp>
        <p:nvSpPr>
          <p:cNvPr id="602" name="Google Shape;602;p86"/>
          <p:cNvSpPr txBox="1"/>
          <p:nvPr/>
        </p:nvSpPr>
        <p:spPr>
          <a:xfrm>
            <a:off x="852175" y="1333425"/>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E8E7E3"/>
              </a:solidFill>
            </a:endParaRPr>
          </a:p>
          <a:p>
            <a:pPr indent="0" lvl="0" marL="0" rtl="0" algn="ctr">
              <a:spcBef>
                <a:spcPts val="0"/>
              </a:spcBef>
              <a:spcAft>
                <a:spcPts val="0"/>
              </a:spcAft>
              <a:buNone/>
            </a:pPr>
            <a:r>
              <a:rPr i="1" lang="es" sz="3000">
                <a:solidFill>
                  <a:srgbClr val="EEFF41"/>
                </a:solidFill>
                <a:latin typeface="Anton"/>
                <a:ea typeface="Anton"/>
                <a:cs typeface="Anton"/>
                <a:sym typeface="Anton"/>
              </a:rPr>
              <a:t>¡PARA PENSAR!</a:t>
            </a:r>
            <a:endParaRPr i="1" sz="3000">
              <a:solidFill>
                <a:srgbClr val="EEFF41"/>
              </a:solidFill>
              <a:latin typeface="Anton"/>
              <a:ea typeface="Anton"/>
              <a:cs typeface="Anton"/>
              <a:sym typeface="Anton"/>
            </a:endParaRPr>
          </a:p>
          <a:p>
            <a:pPr indent="0" lvl="0" marL="0" rtl="0" algn="ctr">
              <a:lnSpc>
                <a:spcPct val="150000"/>
              </a:lnSpc>
              <a:spcBef>
                <a:spcPts val="1000"/>
              </a:spcBef>
              <a:spcAft>
                <a:spcPts val="0"/>
              </a:spcAft>
              <a:buNone/>
            </a:pPr>
            <a:r>
              <a:rPr i="1" lang="es" sz="2000">
                <a:solidFill>
                  <a:schemeClr val="lt1"/>
                </a:solidFill>
                <a:latin typeface="Helvetica Neue Light"/>
                <a:ea typeface="Helvetica Neue Light"/>
                <a:cs typeface="Helvetica Neue Light"/>
                <a:sym typeface="Helvetica Neue Light"/>
              </a:rPr>
              <a:t>¿Cómo explicarías los últimos print?</a:t>
            </a:r>
            <a:endParaRPr i="1" sz="2000">
              <a:solidFill>
                <a:schemeClr val="lt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i="1" lang="es" sz="2000">
                <a:solidFill>
                  <a:schemeClr val="lt1"/>
                </a:solidFill>
                <a:latin typeface="Helvetica Neue Light"/>
                <a:ea typeface="Helvetica Neue Light"/>
                <a:cs typeface="Helvetica Neue Light"/>
                <a:sym typeface="Helvetica Neue Light"/>
              </a:rPr>
              <a:t>¿Qué se representa en el código que sigue? </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3600"/>
              <a:buFont typeface="Arial"/>
              <a:buNone/>
            </a:pPr>
            <a:r>
              <a:t/>
            </a:r>
            <a:endParaRPr i="1" sz="2000">
              <a:solidFill>
                <a:schemeClr val="lt1"/>
              </a:solidFill>
              <a:latin typeface="Didact Gothic"/>
              <a:ea typeface="Didact Gothic"/>
              <a:cs typeface="Didact Gothic"/>
              <a:sym typeface="Didact Gothic"/>
            </a:endParaRPr>
          </a:p>
          <a:p>
            <a:pPr indent="0" lvl="0" marL="0" rtl="0" algn="ctr">
              <a:spcBef>
                <a:spcPts val="0"/>
              </a:spcBef>
              <a:spcAft>
                <a:spcPts val="0"/>
              </a:spcAft>
              <a:buNone/>
            </a:pPr>
            <a:br>
              <a:rPr lang="es" sz="2000">
                <a:solidFill>
                  <a:schemeClr val="lt1"/>
                </a:solidFill>
                <a:latin typeface="Helvetica Neue Light"/>
                <a:ea typeface="Helvetica Neue Light"/>
                <a:cs typeface="Helvetica Neue Light"/>
                <a:sym typeface="Helvetica Neue Light"/>
              </a:rPr>
            </a:br>
            <a:r>
              <a:rPr lang="es" sz="1600" u="sng">
                <a:solidFill>
                  <a:schemeClr val="lt1"/>
                </a:solidFill>
                <a:latin typeface="Helvetica Neue Light"/>
                <a:ea typeface="Helvetica Neue Light"/>
                <a:cs typeface="Helvetica Neue Light"/>
                <a:sym typeface="Helvetica Neue Light"/>
              </a:rPr>
              <a:t>CONTESTA EN EL CHAT DE ZOOM</a:t>
            </a:r>
            <a:endParaRPr sz="2000">
              <a:solidFill>
                <a:srgbClr val="E8E7E3"/>
              </a:solidFill>
              <a:latin typeface="Helvetica Neue Light"/>
              <a:ea typeface="Helvetica Neue Light"/>
              <a:cs typeface="Helvetica Neue Light"/>
              <a:sym typeface="Helvetica Neue Light"/>
            </a:endParaRPr>
          </a:p>
        </p:txBody>
      </p:sp>
      <p:pic>
        <p:nvPicPr>
          <p:cNvPr id="603" name="Google Shape;603;p86"/>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
        <p:nvSpPr>
          <p:cNvPr id="604" name="Google Shape;604;p86"/>
          <p:cNvSpPr txBox="1"/>
          <p:nvPr/>
        </p:nvSpPr>
        <p:spPr>
          <a:xfrm>
            <a:off x="4314000" y="3419400"/>
            <a:ext cx="5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0" name="Google Shape;610;p87"/>
          <p:cNvSpPr txBox="1"/>
          <p:nvPr/>
        </p:nvSpPr>
        <p:spPr>
          <a:xfrm>
            <a:off x="852149" y="1566291"/>
            <a:ext cx="7534613" cy="1674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b="1" i="0" sz="2000" u="none" cap="none" strike="noStrike">
              <a:solidFill>
                <a:schemeClr val="dk1"/>
              </a:solidFill>
              <a:latin typeface="Helvetica Neue"/>
              <a:ea typeface="Helvetica Neue"/>
              <a:cs typeface="Helvetica Neue"/>
              <a:sym typeface="Helvetica Neue"/>
            </a:endParaRPr>
          </a:p>
        </p:txBody>
      </p:sp>
      <p:pic>
        <p:nvPicPr>
          <p:cNvPr descr="Captura de pantalla de computadora&#10;&#10;Descripción generada automáticamente" id="611" name="Google Shape;611;p87"/>
          <p:cNvPicPr preferRelativeResize="0"/>
          <p:nvPr/>
        </p:nvPicPr>
        <p:blipFill rotWithShape="1">
          <a:blip r:embed="rId4">
            <a:alphaModFix/>
          </a:blip>
          <a:srcRect b="0" l="0" r="0" t="0"/>
          <a:stretch/>
        </p:blipFill>
        <p:spPr>
          <a:xfrm>
            <a:off x="181326" y="196805"/>
            <a:ext cx="7206399" cy="4609450"/>
          </a:xfrm>
          <a:prstGeom prst="rect">
            <a:avLst/>
          </a:prstGeom>
          <a:noFill/>
          <a:ln>
            <a:noFill/>
          </a:ln>
        </p:spPr>
      </p:pic>
      <p:pic>
        <p:nvPicPr>
          <p:cNvPr descr="Texto&#10;&#10;Descripción generada automáticamente" id="612" name="Google Shape;612;p87"/>
          <p:cNvPicPr preferRelativeResize="0"/>
          <p:nvPr/>
        </p:nvPicPr>
        <p:blipFill rotWithShape="1">
          <a:blip r:embed="rId5">
            <a:alphaModFix/>
          </a:blip>
          <a:srcRect b="0" l="0" r="0" t="0"/>
          <a:stretch/>
        </p:blipFill>
        <p:spPr>
          <a:xfrm>
            <a:off x="5589406" y="1003808"/>
            <a:ext cx="3057952" cy="1238423"/>
          </a:xfrm>
          <a:prstGeom prst="rect">
            <a:avLst/>
          </a:prstGeom>
          <a:noFill/>
          <a:ln cap="flat" cmpd="sng" w="28575">
            <a:solidFill>
              <a:srgbClr val="3CEFAB"/>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616" name="Shape 616"/>
        <p:cNvGrpSpPr/>
        <p:nvPr/>
      </p:nvGrpSpPr>
      <p:grpSpPr>
        <a:xfrm>
          <a:off x="0" y="0"/>
          <a:ext cx="0" cy="0"/>
          <a:chOff x="0" y="0"/>
          <a:chExt cx="0" cy="0"/>
        </a:xfrm>
      </p:grpSpPr>
      <p:sp>
        <p:nvSpPr>
          <p:cNvPr id="617" name="Google Shape;617;p8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ENCAPSULAMIENTO</a:t>
            </a:r>
            <a:endParaRPr b="0" i="1" sz="3600" u="none" cap="none" strike="noStrike">
              <a:solidFill>
                <a:srgbClr val="121212"/>
              </a:solidFill>
              <a:latin typeface="Anton"/>
              <a:ea typeface="Anton"/>
              <a:cs typeface="Anton"/>
              <a:sym typeface="Anton"/>
            </a:endParaRPr>
          </a:p>
        </p:txBody>
      </p:sp>
      <p:pic>
        <p:nvPicPr>
          <p:cNvPr id="618" name="Google Shape;618;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2" name="Shape 622"/>
        <p:cNvGrpSpPr/>
        <p:nvPr/>
      </p:nvGrpSpPr>
      <p:grpSpPr>
        <a:xfrm>
          <a:off x="0" y="0"/>
          <a:ext cx="0" cy="0"/>
          <a:chOff x="0" y="0"/>
          <a:chExt cx="0" cy="0"/>
        </a:xfrm>
      </p:grpSpPr>
      <p:sp>
        <p:nvSpPr>
          <p:cNvPr id="623" name="Google Shape;623;p89"/>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624" name="Google Shape;624;p89"/>
          <p:cNvSpPr txBox="1"/>
          <p:nvPr/>
        </p:nvSpPr>
        <p:spPr>
          <a:xfrm>
            <a:off x="2000950" y="66432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a:t>
            </a:r>
            <a:r>
              <a:rPr i="1" lang="es" sz="4000">
                <a:latin typeface="Anton"/>
                <a:ea typeface="Anton"/>
                <a:cs typeface="Anton"/>
                <a:sym typeface="Anton"/>
              </a:rPr>
              <a:t>De qué se trata</a:t>
            </a:r>
            <a:r>
              <a:rPr b="0" i="1" lang="es" sz="4000" u="none" cap="none" strike="noStrike">
                <a:solidFill>
                  <a:srgbClr val="000000"/>
                </a:solidFill>
                <a:latin typeface="Anton"/>
                <a:ea typeface="Anton"/>
                <a:cs typeface="Anton"/>
                <a:sym typeface="Anton"/>
              </a:rPr>
              <a:t>? </a:t>
            </a:r>
            <a:endParaRPr b="0" i="1" sz="4000" u="none" cap="none" strike="noStrike">
              <a:solidFill>
                <a:srgbClr val="000000"/>
              </a:solidFill>
              <a:latin typeface="Anton"/>
              <a:ea typeface="Anton"/>
              <a:cs typeface="Anton"/>
              <a:sym typeface="Anton"/>
            </a:endParaRPr>
          </a:p>
        </p:txBody>
      </p:sp>
      <p:sp>
        <p:nvSpPr>
          <p:cNvPr id="625" name="Google Shape;625;p89"/>
          <p:cNvSpPr txBox="1"/>
          <p:nvPr/>
        </p:nvSpPr>
        <p:spPr>
          <a:xfrm>
            <a:off x="373338" y="1742913"/>
            <a:ext cx="83973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E</a:t>
            </a:r>
            <a:r>
              <a:rPr b="0" i="0" lang="es" sz="1800" u="none" cap="none" strike="noStrike">
                <a:solidFill>
                  <a:srgbClr val="000000"/>
                </a:solidFill>
                <a:latin typeface="Helvetica Neue Light"/>
                <a:ea typeface="Helvetica Neue Light"/>
                <a:cs typeface="Helvetica Neue Light"/>
                <a:sym typeface="Helvetica Neue Light"/>
              </a:rPr>
              <a:t>s un concepto relacionado con la programación, orientada a objetos, y hace referencia al </a:t>
            </a:r>
            <a:r>
              <a:rPr b="1" i="0" lang="es" sz="1800" u="none" cap="none" strike="noStrike">
                <a:solidFill>
                  <a:srgbClr val="000000"/>
                </a:solidFill>
                <a:highlight>
                  <a:srgbClr val="3CEFAB"/>
                </a:highlight>
                <a:latin typeface="Helvetica Neue"/>
                <a:ea typeface="Helvetica Neue"/>
                <a:cs typeface="Helvetica Neue"/>
                <a:sym typeface="Helvetica Neue"/>
              </a:rPr>
              <a:t>ocultamiento de los estados internos de una clase al exterior</a:t>
            </a:r>
            <a:r>
              <a:rPr b="1" i="0" lang="es" sz="1800" u="none" cap="none" strike="noStrike">
                <a:solidFill>
                  <a:srgbClr val="000000"/>
                </a:solidFill>
                <a:highlight>
                  <a:srgbClr val="3CEFAB"/>
                </a:highlight>
                <a:latin typeface="Helvetica Neue"/>
                <a:ea typeface="Helvetica Neue"/>
                <a:cs typeface="Helvetica Neue"/>
                <a:sym typeface="Helvetica Neue"/>
              </a:rPr>
              <a:t>.</a:t>
            </a:r>
            <a:r>
              <a:rPr b="0" i="0" lang="es" sz="1800" u="none" cap="none" strike="noStrike">
                <a:solidFill>
                  <a:srgbClr val="000000"/>
                </a:solidFill>
                <a:latin typeface="Helvetica Neue Light"/>
                <a:ea typeface="Helvetica Neue Light"/>
                <a:cs typeface="Helvetica Neue Light"/>
                <a:sym typeface="Helvetica Neue Light"/>
              </a:rPr>
              <a:t> Dicho de otra manera, encapsular consiste en </a:t>
            </a:r>
            <a:r>
              <a:rPr b="1" i="0" lang="es" sz="1800" u="none" cap="none" strike="noStrike">
                <a:solidFill>
                  <a:srgbClr val="000000"/>
                </a:solidFill>
                <a:highlight>
                  <a:srgbClr val="3CEFAB"/>
                </a:highlight>
                <a:latin typeface="Helvetica Neue"/>
                <a:ea typeface="Helvetica Neue"/>
                <a:cs typeface="Helvetica Neue"/>
                <a:sym typeface="Helvetica Neue"/>
              </a:rPr>
              <a:t>hacer que los atributos o métodos internos a una clase no se puedan acceder ni modificar desde fuera</a:t>
            </a:r>
            <a:r>
              <a:rPr b="0" i="0" lang="es" sz="1800" u="none" cap="none" strike="noStrike">
                <a:solidFill>
                  <a:srgbClr val="000000"/>
                </a:solidFill>
                <a:highlight>
                  <a:srgbClr val="3CEFAB"/>
                </a:highlight>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sino que tan solo el propio objeto pueda acceder a ellos.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26" name="Google Shape;626;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7" name="Google Shape;627;p89"/>
          <p:cNvSpPr txBox="1"/>
          <p:nvPr/>
        </p:nvSpPr>
        <p:spPr>
          <a:xfrm>
            <a:off x="324000" y="4536000"/>
            <a:ext cx="294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Helvetica Neue"/>
                <a:ea typeface="Helvetica Neue"/>
                <a:cs typeface="Helvetica Neue"/>
                <a:sym typeface="Helvetica Neue"/>
              </a:rPr>
              <a:t>Fuente</a:t>
            </a:r>
            <a:r>
              <a:rPr lang="es" sz="1600">
                <a:latin typeface="Helvetica Neue Light"/>
                <a:ea typeface="Helvetica Neue Light"/>
                <a:cs typeface="Helvetica Neue Light"/>
                <a:sym typeface="Helvetica Neue Light"/>
              </a:rPr>
              <a:t>: </a:t>
            </a:r>
            <a:r>
              <a:rPr lang="es" sz="1600" u="sng">
                <a:solidFill>
                  <a:schemeClr val="hlink"/>
                </a:solidFill>
                <a:latin typeface="Helvetica Neue Light"/>
                <a:ea typeface="Helvetica Neue Light"/>
                <a:cs typeface="Helvetica Neue Light"/>
                <a:sym typeface="Helvetica Neue Light"/>
                <a:hlinkClick r:id="rId4"/>
              </a:rPr>
              <a:t>ellibrodepython.com</a:t>
            </a:r>
            <a:endParaRPr sz="1600">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0"/>
          <p:cNvSpPr txBox="1"/>
          <p:nvPr/>
        </p:nvSpPr>
        <p:spPr>
          <a:xfrm>
            <a:off x="538963" y="905775"/>
            <a:ext cx="6630900" cy="2890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000"/>
              <a:buFont typeface="Arial"/>
              <a:buNone/>
            </a:pPr>
            <a:r>
              <a:rPr b="0" i="1" lang="es" sz="3400" u="none" cap="none" strike="noStrike">
                <a:solidFill>
                  <a:srgbClr val="000000"/>
                </a:solidFill>
                <a:latin typeface="Anton"/>
                <a:ea typeface="Anton"/>
                <a:cs typeface="Anton"/>
                <a:sym typeface="Anton"/>
              </a:rPr>
              <a:t>“Python por defecto no oculta los atributos y métodos de una clase al exterior</a:t>
            </a:r>
            <a:r>
              <a:rPr i="1" lang="es" sz="3400">
                <a:latin typeface="Anton"/>
                <a:ea typeface="Anton"/>
                <a:cs typeface="Anton"/>
                <a:sym typeface="Anton"/>
              </a:rPr>
              <a:t> </a:t>
            </a:r>
            <a:r>
              <a:rPr b="0" i="1" lang="es" sz="3400" u="none" cap="none" strike="noStrike">
                <a:solidFill>
                  <a:srgbClr val="000000"/>
                </a:solidFill>
                <a:latin typeface="Anton"/>
                <a:ea typeface="Anton"/>
                <a:cs typeface="Anton"/>
                <a:sym typeface="Anton"/>
              </a:rPr>
              <a:t>☹ </a:t>
            </a:r>
            <a:r>
              <a:rPr b="0" i="1" lang="es" sz="3400" u="none" cap="none" strike="noStrike">
                <a:solidFill>
                  <a:schemeClr val="dk1"/>
                </a:solidFill>
                <a:latin typeface="Anton"/>
                <a:ea typeface="Anton"/>
                <a:cs typeface="Anton"/>
                <a:sym typeface="Anton"/>
              </a:rPr>
              <a:t>”</a:t>
            </a:r>
            <a:endParaRPr b="0" i="1" sz="3400" u="none" cap="none" strike="noStrike">
              <a:solidFill>
                <a:srgbClr val="000000"/>
              </a:solidFill>
              <a:latin typeface="Anton"/>
              <a:ea typeface="Anton"/>
              <a:cs typeface="Anton"/>
              <a:sym typeface="Anton"/>
            </a:endParaRPr>
          </a:p>
        </p:txBody>
      </p:sp>
      <p:sp>
        <p:nvSpPr>
          <p:cNvPr id="633" name="Google Shape;633;p90"/>
          <p:cNvSpPr txBox="1"/>
          <p:nvPr/>
        </p:nvSpPr>
        <p:spPr>
          <a:xfrm>
            <a:off x="494501" y="2842450"/>
            <a:ext cx="7941300" cy="408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34" name="Google Shape;634;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5" name="Google Shape;635;p90"/>
          <p:cNvSpPr txBox="1"/>
          <p:nvPr/>
        </p:nvSpPr>
        <p:spPr>
          <a:xfrm>
            <a:off x="40325" y="4662450"/>
            <a:ext cx="294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Helvetica Neue"/>
                <a:ea typeface="Helvetica Neue"/>
                <a:cs typeface="Helvetica Neue"/>
                <a:sym typeface="Helvetica Neue"/>
              </a:rPr>
              <a:t>Fuente</a:t>
            </a:r>
            <a:r>
              <a:rPr lang="es" sz="1600">
                <a:latin typeface="Helvetica Neue Light"/>
                <a:ea typeface="Helvetica Neue Light"/>
                <a:cs typeface="Helvetica Neue Light"/>
                <a:sym typeface="Helvetica Neue Light"/>
              </a:rPr>
              <a:t>: </a:t>
            </a:r>
            <a:r>
              <a:rPr lang="es" sz="1600" u="sng">
                <a:solidFill>
                  <a:schemeClr val="hlink"/>
                </a:solidFill>
                <a:latin typeface="Helvetica Neue Light"/>
                <a:ea typeface="Helvetica Neue Light"/>
                <a:cs typeface="Helvetica Neue Light"/>
                <a:sym typeface="Helvetica Neue Light"/>
                <a:hlinkClick r:id="rId4"/>
              </a:rPr>
              <a:t>ellibrodepython.com</a:t>
            </a:r>
            <a:endParaRPr sz="1600">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39" name="Shape 639"/>
        <p:cNvGrpSpPr/>
        <p:nvPr/>
      </p:nvGrpSpPr>
      <p:grpSpPr>
        <a:xfrm>
          <a:off x="0" y="0"/>
          <a:ext cx="0" cy="0"/>
          <a:chOff x="0" y="0"/>
          <a:chExt cx="0" cy="0"/>
        </a:xfrm>
      </p:grpSpPr>
      <p:pic>
        <p:nvPicPr>
          <p:cNvPr id="640" name="Google Shape;640;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1" name="Google Shape;641;p91"/>
          <p:cNvSpPr txBox="1"/>
          <p:nvPr>
            <p:ph idx="1" type="body"/>
          </p:nvPr>
        </p:nvSpPr>
        <p:spPr>
          <a:xfrm>
            <a:off x="531738" y="2337125"/>
            <a:ext cx="7986300" cy="1746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2000"/>
              <a:buFont typeface="Arial"/>
              <a:buNone/>
            </a:pPr>
            <a:r>
              <a:rPr lang="es">
                <a:solidFill>
                  <a:schemeClr val="dk1"/>
                </a:solidFill>
                <a:latin typeface="Helvetica Neue Light"/>
                <a:ea typeface="Helvetica Neue Light"/>
                <a:cs typeface="Helvetica Neue Light"/>
                <a:sym typeface="Helvetica Neue Light"/>
              </a:rPr>
              <a:t>Esto es genial para “aprender”, pero en la práctica no nos gustaría que desde la clase Perro le cambien el nombre a una instancia de la clase Sueldo, por dar un ejemplo. Es por eso que es fundamental “defender” a los datos y tornarlos privados.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pic>
        <p:nvPicPr>
          <p:cNvPr id="642" name="Google Shape;642;p91"/>
          <p:cNvPicPr preferRelativeResize="0"/>
          <p:nvPr/>
        </p:nvPicPr>
        <p:blipFill rotWithShape="1">
          <a:blip r:embed="rId4">
            <a:alphaModFix/>
          </a:blip>
          <a:srcRect b="0" l="0" r="0" t="0"/>
          <a:stretch/>
        </p:blipFill>
        <p:spPr>
          <a:xfrm>
            <a:off x="3931613" y="766900"/>
            <a:ext cx="1186525" cy="1186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pic>
        <p:nvPicPr>
          <p:cNvPr descr="Texto&#10;&#10;Descripción generada automáticamente" id="647" name="Google Shape;647;p92"/>
          <p:cNvPicPr preferRelativeResize="0"/>
          <p:nvPr/>
        </p:nvPicPr>
        <p:blipFill rotWithShape="1">
          <a:blip r:embed="rId4">
            <a:alphaModFix/>
          </a:blip>
          <a:srcRect b="4510" l="0" r="0" t="4728"/>
          <a:stretch/>
        </p:blipFill>
        <p:spPr>
          <a:xfrm>
            <a:off x="2363850" y="1979643"/>
            <a:ext cx="4254625" cy="2923650"/>
          </a:xfrm>
          <a:prstGeom prst="rect">
            <a:avLst/>
          </a:prstGeom>
          <a:noFill/>
          <a:ln>
            <a:noFill/>
          </a:ln>
        </p:spPr>
      </p:pic>
      <p:sp>
        <p:nvSpPr>
          <p:cNvPr id="648" name="Google Shape;648;p92"/>
          <p:cNvSpPr txBox="1"/>
          <p:nvPr/>
        </p:nvSpPr>
        <p:spPr>
          <a:xfrm>
            <a:off x="852200" y="794400"/>
            <a:ext cx="7146000" cy="15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EFF41"/>
                </a:solidFill>
                <a:latin typeface="Anton"/>
                <a:ea typeface="Anton"/>
                <a:cs typeface="Anton"/>
                <a:sym typeface="Anton"/>
              </a:rPr>
              <a:t>¡PARA PENSAR!</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1800">
                <a:solidFill>
                  <a:schemeClr val="lt1"/>
                </a:solidFill>
                <a:latin typeface="Helvetica Neue Light"/>
                <a:ea typeface="Helvetica Neue Light"/>
                <a:cs typeface="Helvetica Neue Light"/>
                <a:sym typeface="Helvetica Neue Light"/>
              </a:rPr>
              <a:t>¿Qué creen que ocurre en este caso? Pista: Atención a los _  _</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649" name="Google Shape;649;p92"/>
          <p:cNvPicPr preferRelativeResize="0"/>
          <p:nvPr/>
        </p:nvPicPr>
        <p:blipFill rotWithShape="1">
          <a:blip r:embed="rId5">
            <a:alphaModFix/>
          </a:blip>
          <a:srcRect b="0" l="0" r="0" t="0"/>
          <a:stretch/>
        </p:blipFill>
        <p:spPr>
          <a:xfrm>
            <a:off x="3979088" y="85875"/>
            <a:ext cx="881025" cy="881025"/>
          </a:xfrm>
          <a:prstGeom prst="rect">
            <a:avLst/>
          </a:prstGeom>
          <a:noFill/>
          <a:ln>
            <a:noFill/>
          </a:ln>
        </p:spPr>
      </p:pic>
      <p:sp>
        <p:nvSpPr>
          <p:cNvPr id="650" name="Google Shape;650;p92"/>
          <p:cNvSpPr txBox="1"/>
          <p:nvPr/>
        </p:nvSpPr>
        <p:spPr>
          <a:xfrm>
            <a:off x="5007300" y="4623200"/>
            <a:ext cx="38319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500">
                <a:solidFill>
                  <a:schemeClr val="lt1"/>
                </a:solidFill>
                <a:latin typeface="Helvetica Neue Light"/>
                <a:ea typeface="Helvetica Neue Light"/>
                <a:cs typeface="Helvetica Neue Light"/>
                <a:sym typeface="Helvetica Neue Light"/>
              </a:rPr>
              <a:t>💬 </a:t>
            </a:r>
            <a:r>
              <a:rPr lang="es" sz="1500" u="sng">
                <a:solidFill>
                  <a:schemeClr val="lt1"/>
                </a:solidFill>
                <a:latin typeface="Helvetica Neue Light"/>
                <a:ea typeface="Helvetica Neue Light"/>
                <a:cs typeface="Helvetica Neue Light"/>
                <a:sym typeface="Helvetica Neue Light"/>
              </a:rPr>
              <a:t>RESPONDE </a:t>
            </a:r>
            <a:r>
              <a:rPr lang="es" sz="1500" u="sng">
                <a:solidFill>
                  <a:schemeClr val="lt1"/>
                </a:solidFill>
                <a:latin typeface="Helvetica Neue Light"/>
                <a:ea typeface="Helvetica Neue Light"/>
                <a:cs typeface="Helvetica Neue Light"/>
                <a:sym typeface="Helvetica Neue Light"/>
              </a:rPr>
              <a:t>EN EL CHAT</a:t>
            </a:r>
            <a:endParaRPr sz="1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sp>
        <p:nvSpPr>
          <p:cNvPr id="655" name="Google Shape;655;p93"/>
          <p:cNvSpPr txBox="1"/>
          <p:nvPr/>
        </p:nvSpPr>
        <p:spPr>
          <a:xfrm>
            <a:off x="852200" y="794400"/>
            <a:ext cx="7146000" cy="15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EFF41"/>
                </a:solidFill>
                <a:latin typeface="Anton"/>
                <a:ea typeface="Anton"/>
                <a:cs typeface="Anton"/>
                <a:sym typeface="Anton"/>
              </a:rPr>
              <a:t>¡PARA PENSAR!</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1800">
                <a:solidFill>
                  <a:schemeClr val="lt1"/>
                </a:solidFill>
                <a:latin typeface="Helvetica Neue Light"/>
                <a:ea typeface="Helvetica Neue Light"/>
                <a:cs typeface="Helvetica Neue Light"/>
                <a:sym typeface="Helvetica Neue Light"/>
              </a:rPr>
              <a:t>¿Qué creen que ocurre en este caso entonces? </a:t>
            </a:r>
            <a:endParaRPr i="1" sz="1800">
              <a:solidFill>
                <a:schemeClr val="lt1"/>
              </a:solidFill>
              <a:latin typeface="Helvetica Neue Light"/>
              <a:ea typeface="Helvetica Neue Light"/>
              <a:cs typeface="Helvetica Neue Light"/>
              <a:sym typeface="Helvetica Neue Light"/>
            </a:endParaRPr>
          </a:p>
          <a:p>
            <a:pPr indent="0" lvl="0" marL="0" rtl="0" algn="ctr">
              <a:spcBef>
                <a:spcPts val="100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656" name="Google Shape;656;p93"/>
          <p:cNvPicPr preferRelativeResize="0"/>
          <p:nvPr/>
        </p:nvPicPr>
        <p:blipFill rotWithShape="1">
          <a:blip r:embed="rId4">
            <a:alphaModFix/>
          </a:blip>
          <a:srcRect b="0" l="0" r="0" t="0"/>
          <a:stretch/>
        </p:blipFill>
        <p:spPr>
          <a:xfrm>
            <a:off x="3985025" y="52775"/>
            <a:ext cx="881025" cy="881025"/>
          </a:xfrm>
          <a:prstGeom prst="rect">
            <a:avLst/>
          </a:prstGeom>
          <a:noFill/>
          <a:ln>
            <a:noFill/>
          </a:ln>
        </p:spPr>
      </p:pic>
      <p:pic>
        <p:nvPicPr>
          <p:cNvPr descr="Texto&#10;&#10;Descripción generada automáticamente" id="657" name="Google Shape;657;p93"/>
          <p:cNvPicPr preferRelativeResize="0"/>
          <p:nvPr/>
        </p:nvPicPr>
        <p:blipFill rotWithShape="1">
          <a:blip r:embed="rId5">
            <a:alphaModFix/>
          </a:blip>
          <a:srcRect b="3384" l="0" r="0" t="2338"/>
          <a:stretch/>
        </p:blipFill>
        <p:spPr>
          <a:xfrm>
            <a:off x="2493775" y="1901100"/>
            <a:ext cx="4105525" cy="3052174"/>
          </a:xfrm>
          <a:prstGeom prst="rect">
            <a:avLst/>
          </a:prstGeom>
          <a:noFill/>
          <a:ln>
            <a:noFill/>
          </a:ln>
        </p:spPr>
      </p:pic>
      <p:sp>
        <p:nvSpPr>
          <p:cNvPr id="658" name="Google Shape;658;p93"/>
          <p:cNvSpPr txBox="1"/>
          <p:nvPr/>
        </p:nvSpPr>
        <p:spPr>
          <a:xfrm>
            <a:off x="5007300" y="4623200"/>
            <a:ext cx="38319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500">
                <a:solidFill>
                  <a:schemeClr val="lt1"/>
                </a:solidFill>
                <a:latin typeface="Helvetica Neue Light"/>
                <a:ea typeface="Helvetica Neue Light"/>
                <a:cs typeface="Helvetica Neue Light"/>
                <a:sym typeface="Helvetica Neue Light"/>
              </a:rPr>
              <a:t>💬 </a:t>
            </a:r>
            <a:r>
              <a:rPr lang="es" sz="1500" u="sng">
                <a:solidFill>
                  <a:schemeClr val="lt1"/>
                </a:solidFill>
                <a:latin typeface="Helvetica Neue Light"/>
                <a:ea typeface="Helvetica Neue Light"/>
                <a:cs typeface="Helvetica Neue Light"/>
                <a:sym typeface="Helvetica Neue Light"/>
              </a:rPr>
              <a:t>RESPONDE EN EL CHAT</a:t>
            </a:r>
            <a:endParaRPr sz="13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4"/>
          <p:cNvSpPr txBox="1"/>
          <p:nvPr/>
        </p:nvSpPr>
        <p:spPr>
          <a:xfrm>
            <a:off x="1671825" y="5968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Visibilidad de los datos</a:t>
            </a:r>
            <a:endParaRPr b="0" i="1" sz="3500" u="none" cap="none" strike="noStrike">
              <a:solidFill>
                <a:srgbClr val="000000"/>
              </a:solidFill>
              <a:latin typeface="Anton"/>
              <a:ea typeface="Anton"/>
              <a:cs typeface="Anton"/>
              <a:sym typeface="Anton"/>
            </a:endParaRPr>
          </a:p>
        </p:txBody>
      </p:sp>
      <p:pic>
        <p:nvPicPr>
          <p:cNvPr id="664" name="Google Shape;664;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5" name="Google Shape;665;p94"/>
          <p:cNvSpPr txBox="1"/>
          <p:nvPr/>
        </p:nvSpPr>
        <p:spPr>
          <a:xfrm>
            <a:off x="852149" y="1566291"/>
            <a:ext cx="7534613" cy="1674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b="1" i="0" sz="2000" u="none" cap="none" strike="noStrike">
              <a:solidFill>
                <a:schemeClr val="dk1"/>
              </a:solidFill>
              <a:latin typeface="Helvetica Neue"/>
              <a:ea typeface="Helvetica Neue"/>
              <a:cs typeface="Helvetica Neue"/>
              <a:sym typeface="Helvetica Neue"/>
            </a:endParaRPr>
          </a:p>
        </p:txBody>
      </p:sp>
      <p:sp>
        <p:nvSpPr>
          <p:cNvPr id="666" name="Google Shape;666;p94"/>
          <p:cNvSpPr txBox="1"/>
          <p:nvPr/>
        </p:nvSpPr>
        <p:spPr>
          <a:xfrm>
            <a:off x="757240" y="1572800"/>
            <a:ext cx="75345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Efectivamente, todo lo que esté privado </a:t>
            </a:r>
            <a:r>
              <a:rPr b="1" i="0" lang="es" sz="2000" u="none" cap="none" strike="noStrike">
                <a:solidFill>
                  <a:srgbClr val="000000"/>
                </a:solidFill>
                <a:latin typeface="Helvetica Neue"/>
                <a:ea typeface="Helvetica Neue"/>
                <a:cs typeface="Helvetica Neue"/>
                <a:sym typeface="Helvetica Neue"/>
              </a:rPr>
              <a:t>( con doble __ ) </a:t>
            </a:r>
            <a:r>
              <a:rPr lang="es" sz="2000">
                <a:latin typeface="Helvetica Neue Light"/>
                <a:ea typeface="Helvetica Neue Light"/>
                <a:cs typeface="Helvetica Neue Light"/>
                <a:sym typeface="Helvetica Neue Light"/>
              </a:rPr>
              <a:t>será imposible de </a:t>
            </a:r>
            <a:r>
              <a:rPr b="0" i="0" lang="es" sz="2000" u="none" cap="none" strike="noStrike">
                <a:solidFill>
                  <a:srgbClr val="000000"/>
                </a:solidFill>
                <a:latin typeface="Helvetica Neue Light"/>
                <a:ea typeface="Helvetica Neue Light"/>
                <a:cs typeface="Helvetica Neue Light"/>
                <a:sym typeface="Helvetica Neue Light"/>
              </a:rPr>
              <a:t>acceder desde el exterior de la clase</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667" name="Google Shape;667;p94"/>
          <p:cNvPicPr preferRelativeResize="0"/>
          <p:nvPr/>
        </p:nvPicPr>
        <p:blipFill>
          <a:blip r:embed="rId4">
            <a:alphaModFix/>
          </a:blip>
          <a:stretch>
            <a:fillRect/>
          </a:stretch>
        </p:blipFill>
        <p:spPr>
          <a:xfrm>
            <a:off x="2993163" y="2660650"/>
            <a:ext cx="3023425" cy="2267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5"/>
          <p:cNvSpPr txBox="1"/>
          <p:nvPr/>
        </p:nvSpPr>
        <p:spPr>
          <a:xfrm>
            <a:off x="1695675" y="527650"/>
            <a:ext cx="6348000" cy="68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¿Cómo encapsular en Python?</a:t>
            </a:r>
            <a:endParaRPr b="0" i="1" sz="3500" u="none" cap="none" strike="noStrike">
              <a:solidFill>
                <a:srgbClr val="000000"/>
              </a:solidFill>
              <a:latin typeface="Anton"/>
              <a:ea typeface="Anton"/>
              <a:cs typeface="Anton"/>
              <a:sym typeface="Anton"/>
            </a:endParaRPr>
          </a:p>
        </p:txBody>
      </p:sp>
      <p:pic>
        <p:nvPicPr>
          <p:cNvPr id="673" name="Google Shape;673;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4" name="Google Shape;674;p95"/>
          <p:cNvSpPr txBox="1"/>
          <p:nvPr/>
        </p:nvSpPr>
        <p:spPr>
          <a:xfrm>
            <a:off x="294425" y="1505850"/>
            <a:ext cx="8393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Hasta el momento sabemos que </a:t>
            </a:r>
            <a:r>
              <a:rPr b="1" lang="es" sz="1800">
                <a:solidFill>
                  <a:schemeClr val="dk1"/>
                </a:solidFill>
                <a:highlight>
                  <a:srgbClr val="3CEFAB"/>
                </a:highlight>
                <a:latin typeface="Helvetica Neue"/>
                <a:ea typeface="Helvetica Neue"/>
                <a:cs typeface="Helvetica Neue"/>
                <a:sym typeface="Helvetica Neue"/>
              </a:rPr>
              <a:t>la encapsulación es el ocultamiento de datos del estado interno para proteger la integridad del objeto.</a:t>
            </a:r>
            <a:r>
              <a:rPr b="1" lang="es" sz="1800">
                <a:solidFill>
                  <a:schemeClr val="dk1"/>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En el siguiente ejemplo, CLIENTE es una clase, y hemos encapsulado (al anteponer  __ ) la variable accountNumber. </a:t>
            </a:r>
            <a:endParaRPr sz="1800">
              <a:solidFill>
                <a:schemeClr val="dk1"/>
              </a:solidFill>
              <a:latin typeface="Helvetica Neue Light"/>
              <a:ea typeface="Helvetica Neue Light"/>
              <a:cs typeface="Helvetica Neue Light"/>
              <a:sym typeface="Helvetica Neue Light"/>
            </a:endParaRPr>
          </a:p>
        </p:txBody>
      </p:sp>
      <p:pic>
        <p:nvPicPr>
          <p:cNvPr id="675" name="Google Shape;675;p95"/>
          <p:cNvPicPr preferRelativeResize="0"/>
          <p:nvPr/>
        </p:nvPicPr>
        <p:blipFill rotWithShape="1">
          <a:blip r:embed="rId4">
            <a:alphaModFix/>
          </a:blip>
          <a:srcRect b="0" l="0" r="51221" t="0"/>
          <a:stretch/>
        </p:blipFill>
        <p:spPr>
          <a:xfrm>
            <a:off x="2937850" y="3332850"/>
            <a:ext cx="3359150" cy="1352550"/>
          </a:xfrm>
          <a:prstGeom prst="rect">
            <a:avLst/>
          </a:prstGeom>
          <a:noFill/>
          <a:ln>
            <a:noFill/>
          </a:ln>
        </p:spPr>
      </p:pic>
      <p:sp>
        <p:nvSpPr>
          <p:cNvPr id="676" name="Google Shape;676;p95"/>
          <p:cNvSpPr txBox="1"/>
          <p:nvPr/>
        </p:nvSpPr>
        <p:spPr>
          <a:xfrm>
            <a:off x="40325" y="4738650"/>
            <a:ext cx="294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Helvetica Neue"/>
                <a:ea typeface="Helvetica Neue"/>
                <a:cs typeface="Helvetica Neue"/>
                <a:sym typeface="Helvetica Neue"/>
              </a:rPr>
              <a:t>Fuente</a:t>
            </a:r>
            <a:r>
              <a:rPr lang="es" sz="1600">
                <a:latin typeface="Helvetica Neue Light"/>
                <a:ea typeface="Helvetica Neue Light"/>
                <a:cs typeface="Helvetica Neue Light"/>
                <a:sym typeface="Helvetica Neue Light"/>
              </a:rPr>
              <a:t>: </a:t>
            </a:r>
            <a:r>
              <a:rPr lang="es" sz="1600" u="sng">
                <a:solidFill>
                  <a:schemeClr val="hlink"/>
                </a:solidFill>
                <a:latin typeface="Helvetica Neue Light"/>
                <a:ea typeface="Helvetica Neue Light"/>
                <a:cs typeface="Helvetica Neue Light"/>
                <a:sym typeface="Helvetica Neue Light"/>
                <a:hlinkClick r:id="rId5"/>
              </a:rPr>
              <a:t>cosmiclearn.com</a:t>
            </a:r>
            <a:endParaRPr sz="1600">
              <a:latin typeface="Helvetica Neue Light"/>
              <a:ea typeface="Helvetica Neue Light"/>
              <a:cs typeface="Helvetica Neue Light"/>
              <a:sym typeface="Helvetica Neue Light"/>
            </a:endParaRPr>
          </a:p>
        </p:txBody>
      </p:sp>
      <p:pic>
        <p:nvPicPr>
          <p:cNvPr id="677" name="Google Shape;677;p95"/>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19" name="Shape 219"/>
        <p:cNvGrpSpPr/>
        <p:nvPr/>
      </p:nvGrpSpPr>
      <p:grpSpPr>
        <a:xfrm>
          <a:off x="0" y="0"/>
          <a:ext cx="0" cy="0"/>
          <a:chOff x="0" y="0"/>
          <a:chExt cx="0" cy="0"/>
        </a:xfrm>
      </p:grpSpPr>
      <p:sp>
        <p:nvSpPr>
          <p:cNvPr id="220" name="Google Shape;220;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¿Qué era la POO?</a:t>
            </a:r>
            <a:endParaRPr b="0" i="1" sz="3600" u="none" cap="none" strike="noStrike">
              <a:solidFill>
                <a:srgbClr val="000000"/>
              </a:solidFill>
              <a:latin typeface="Anton"/>
              <a:ea typeface="Anton"/>
              <a:cs typeface="Anton"/>
              <a:sym typeface="Anton"/>
            </a:endParaRPr>
          </a:p>
        </p:txBody>
      </p:sp>
      <p:pic>
        <p:nvPicPr>
          <p:cNvPr id="221" name="Google Shape;221;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6"/>
          <p:cNvSpPr txBox="1"/>
          <p:nvPr/>
        </p:nvSpPr>
        <p:spPr>
          <a:xfrm>
            <a:off x="1695675" y="527650"/>
            <a:ext cx="6348000" cy="68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¿Cómo encapsular en Python?</a:t>
            </a:r>
            <a:endParaRPr b="0" i="1" sz="3500" u="none" cap="none" strike="noStrike">
              <a:solidFill>
                <a:srgbClr val="000000"/>
              </a:solidFill>
              <a:latin typeface="Anton"/>
              <a:ea typeface="Anton"/>
              <a:cs typeface="Anton"/>
              <a:sym typeface="Anton"/>
            </a:endParaRPr>
          </a:p>
        </p:txBody>
      </p:sp>
      <p:pic>
        <p:nvPicPr>
          <p:cNvPr id="683" name="Google Shape;683;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4" name="Google Shape;684;p96"/>
          <p:cNvSpPr txBox="1"/>
          <p:nvPr/>
        </p:nvSpPr>
        <p:spPr>
          <a:xfrm>
            <a:off x="294425" y="1505850"/>
            <a:ext cx="8393700" cy="1674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Del mismo modo, podemos ocultar el acceso a los métodos. Para eso, necesitamos anteponer el nombre del método con __ (subrayado doble).</a:t>
            </a:r>
            <a:endParaRPr sz="1800">
              <a:solidFill>
                <a:schemeClr val="dk1"/>
              </a:solidFill>
              <a:latin typeface="Helvetica Neue Light"/>
              <a:ea typeface="Helvetica Neue Light"/>
              <a:cs typeface="Helvetica Neue Light"/>
              <a:sym typeface="Helvetica Neue Light"/>
            </a:endParaRPr>
          </a:p>
        </p:txBody>
      </p:sp>
      <p:pic>
        <p:nvPicPr>
          <p:cNvPr id="685" name="Google Shape;685;p96"/>
          <p:cNvPicPr preferRelativeResize="0"/>
          <p:nvPr/>
        </p:nvPicPr>
        <p:blipFill rotWithShape="1">
          <a:blip r:embed="rId4">
            <a:alphaModFix/>
          </a:blip>
          <a:srcRect b="10233" l="0" r="51816" t="0"/>
          <a:stretch/>
        </p:blipFill>
        <p:spPr>
          <a:xfrm>
            <a:off x="2980325" y="2482800"/>
            <a:ext cx="3387049" cy="2103450"/>
          </a:xfrm>
          <a:prstGeom prst="rect">
            <a:avLst/>
          </a:prstGeom>
          <a:noFill/>
          <a:ln>
            <a:noFill/>
          </a:ln>
        </p:spPr>
      </p:pic>
      <p:sp>
        <p:nvSpPr>
          <p:cNvPr id="686" name="Google Shape;686;p96"/>
          <p:cNvSpPr txBox="1"/>
          <p:nvPr/>
        </p:nvSpPr>
        <p:spPr>
          <a:xfrm>
            <a:off x="40325" y="4738650"/>
            <a:ext cx="294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Helvetica Neue"/>
                <a:ea typeface="Helvetica Neue"/>
                <a:cs typeface="Helvetica Neue"/>
                <a:sym typeface="Helvetica Neue"/>
              </a:rPr>
              <a:t>Fuente</a:t>
            </a:r>
            <a:r>
              <a:rPr lang="es" sz="1600">
                <a:latin typeface="Helvetica Neue Light"/>
                <a:ea typeface="Helvetica Neue Light"/>
                <a:cs typeface="Helvetica Neue Light"/>
                <a:sym typeface="Helvetica Neue Light"/>
              </a:rPr>
              <a:t>: </a:t>
            </a:r>
            <a:r>
              <a:rPr lang="es" sz="1600" u="sng">
                <a:solidFill>
                  <a:schemeClr val="hlink"/>
                </a:solidFill>
                <a:latin typeface="Helvetica Neue Light"/>
                <a:ea typeface="Helvetica Neue Light"/>
                <a:cs typeface="Helvetica Neue Light"/>
                <a:sym typeface="Helvetica Neue Light"/>
                <a:hlinkClick r:id="rId5"/>
              </a:rPr>
              <a:t>cosmiclearn.com</a:t>
            </a:r>
            <a:endParaRPr sz="1600">
              <a:latin typeface="Helvetica Neue Light"/>
              <a:ea typeface="Helvetica Neue Light"/>
              <a:cs typeface="Helvetica Neue Light"/>
              <a:sym typeface="Helvetica Neue Light"/>
            </a:endParaRPr>
          </a:p>
        </p:txBody>
      </p:sp>
      <p:pic>
        <p:nvPicPr>
          <p:cNvPr id="687" name="Google Shape;687;p96"/>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7"/>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OLIMPIADAS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2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1" lang="es" sz="2000" u="none" cap="none" strike="noStrike">
                <a:solidFill>
                  <a:srgbClr val="000000"/>
                </a:solidFill>
                <a:latin typeface="Helvetica Neue Light"/>
                <a:ea typeface="Helvetica Neue Light"/>
                <a:cs typeface="Helvetica Neue Light"/>
                <a:sym typeface="Helvetica Neue Light"/>
              </a:rPr>
              <a:t>Crear una clase Atleta, que tenga su nombre, apellido, altura y  peso.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693" name="Google Shape;693;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4" name="Google Shape;694;p9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695" name="Google Shape;695;p97"/>
          <p:cNvSpPr txBox="1"/>
          <p:nvPr/>
        </p:nvSpPr>
        <p:spPr>
          <a:xfrm>
            <a:off x="2810875" y="4541050"/>
            <a:ext cx="367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 sz="1600">
                <a:latin typeface="Helvetica Neue Light"/>
                <a:ea typeface="Helvetica Neue Light"/>
                <a:cs typeface="Helvetica Neue Light"/>
                <a:sym typeface="Helvetica Neue Light"/>
              </a:rPr>
              <a:t>Tiempo estimado: 15 minutos</a:t>
            </a:r>
            <a:endParaRPr i="1" sz="1600">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8"/>
          <p:cNvSpPr txBox="1"/>
          <p:nvPr/>
        </p:nvSpPr>
        <p:spPr>
          <a:xfrm>
            <a:off x="647975" y="268975"/>
            <a:ext cx="4776900" cy="98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1" lang="es" sz="2600">
                <a:latin typeface="Anton"/>
                <a:ea typeface="Anton"/>
                <a:cs typeface="Anton"/>
                <a:sym typeface="Anton"/>
              </a:rPr>
              <a:t>OLIMPIADAS</a:t>
            </a:r>
            <a:endParaRPr b="0" i="1" sz="2600" u="none" cap="none" strike="noStrike">
              <a:solidFill>
                <a:srgbClr val="000000"/>
              </a:solidFill>
              <a:latin typeface="Anton"/>
              <a:ea typeface="Anton"/>
              <a:cs typeface="Anton"/>
              <a:sym typeface="Anton"/>
            </a:endParaRPr>
          </a:p>
        </p:txBody>
      </p:sp>
      <p:sp>
        <p:nvSpPr>
          <p:cNvPr id="701" name="Google Shape;701;p98"/>
          <p:cNvSpPr txBox="1"/>
          <p:nvPr/>
        </p:nvSpPr>
        <p:spPr>
          <a:xfrm>
            <a:off x="494500" y="2129400"/>
            <a:ext cx="81450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0" lang="es" sz="1800" u="none" cap="none" strike="noStrike">
                <a:solidFill>
                  <a:srgbClr val="000000"/>
                </a:solidFill>
                <a:latin typeface="Helvetica Neue Light"/>
                <a:ea typeface="Helvetica Neue Light"/>
                <a:cs typeface="Helvetica Neue Light"/>
                <a:sym typeface="Helvetica Neue Light"/>
              </a:rPr>
              <a:t>Crear una clase Atleta, que tenga su nombre, apellido, altura,  peso, teléfono e índice de masa corporal (descripción) . Decidir </a:t>
            </a:r>
            <a:r>
              <a:rPr lang="es" sz="1800">
                <a:latin typeface="Helvetica Neue Light"/>
                <a:ea typeface="Helvetica Neue Light"/>
                <a:cs typeface="Helvetica Neue Light"/>
                <a:sym typeface="Helvetica Neue Light"/>
              </a:rPr>
              <a:t>qué</a:t>
            </a:r>
            <a:r>
              <a:rPr b="0" lang="es" sz="1800" u="none" cap="none" strike="noStrike">
                <a:solidFill>
                  <a:srgbClr val="000000"/>
                </a:solidFill>
                <a:latin typeface="Helvetica Neue Light"/>
                <a:ea typeface="Helvetica Neue Light"/>
                <a:cs typeface="Helvetica Neue Light"/>
                <a:sym typeface="Helvetica Neue Light"/>
              </a:rPr>
              <a:t> atributos deben ser públicos y </a:t>
            </a:r>
            <a:r>
              <a:rPr lang="es" sz="1800">
                <a:latin typeface="Helvetica Neue Light"/>
                <a:ea typeface="Helvetica Neue Light"/>
                <a:cs typeface="Helvetica Neue Light"/>
                <a:sym typeface="Helvetica Neue Light"/>
              </a:rPr>
              <a:t>cuáles</a:t>
            </a:r>
            <a:r>
              <a:rPr b="0" lang="es" sz="1800" u="none" cap="none" strike="noStrike">
                <a:solidFill>
                  <a:srgbClr val="000000"/>
                </a:solidFill>
                <a:latin typeface="Helvetica Neue Light"/>
                <a:ea typeface="Helvetica Neue Light"/>
                <a:cs typeface="Helvetica Neue Light"/>
                <a:sym typeface="Helvetica Neue Light"/>
              </a:rPr>
              <a:t> privados. Crear los métodos get y set que crea necesarios. </a:t>
            </a:r>
            <a:endParaRPr b="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b="0" lang="es" sz="1800" u="none" cap="none" strike="noStrike">
                <a:solidFill>
                  <a:schemeClr val="dk1"/>
                </a:solidFill>
                <a:highlight>
                  <a:schemeClr val="lt1"/>
                </a:highlight>
                <a:latin typeface="Helvetica Neue Light"/>
                <a:ea typeface="Helvetica Neue Light"/>
                <a:cs typeface="Helvetica Neue Light"/>
                <a:sym typeface="Helvetica Neue Light"/>
              </a:rPr>
              <a:t> </a:t>
            </a:r>
            <a:endParaRPr b="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702" name="Google Shape;702;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03" name="Google Shape;703;p98"/>
          <p:cNvPicPr preferRelativeResize="0"/>
          <p:nvPr/>
        </p:nvPicPr>
        <p:blipFill rotWithShape="1">
          <a:blip r:embed="rId4">
            <a:alphaModFix/>
          </a:blip>
          <a:srcRect b="0" l="0" r="0" t="0"/>
          <a:stretch/>
        </p:blipFill>
        <p:spPr>
          <a:xfrm>
            <a:off x="7509825" y="0"/>
            <a:ext cx="1634174" cy="639850"/>
          </a:xfrm>
          <a:prstGeom prst="rect">
            <a:avLst/>
          </a:prstGeom>
          <a:noFill/>
          <a:ln>
            <a:noFill/>
          </a:ln>
        </p:spPr>
      </p:pic>
      <p:pic>
        <p:nvPicPr>
          <p:cNvPr id="704" name="Google Shape;704;p98"/>
          <p:cNvPicPr preferRelativeResize="0"/>
          <p:nvPr/>
        </p:nvPicPr>
        <p:blipFill rotWithShape="1">
          <a:blip r:embed="rId5">
            <a:alphaModFix/>
          </a:blip>
          <a:srcRect b="0" l="0" r="0" t="26639"/>
          <a:stretch/>
        </p:blipFill>
        <p:spPr>
          <a:xfrm>
            <a:off x="251181" y="3146819"/>
            <a:ext cx="4134927" cy="1871662"/>
          </a:xfrm>
          <a:prstGeom prst="rect">
            <a:avLst/>
          </a:prstGeom>
          <a:noFill/>
          <a:ln>
            <a:noFill/>
          </a:ln>
        </p:spPr>
      </p:pic>
      <p:pic>
        <p:nvPicPr>
          <p:cNvPr id="705" name="Google Shape;705;p98"/>
          <p:cNvPicPr preferRelativeResize="0"/>
          <p:nvPr/>
        </p:nvPicPr>
        <p:blipFill rotWithShape="1">
          <a:blip r:embed="rId6">
            <a:alphaModFix/>
          </a:blip>
          <a:srcRect b="69444" l="7826" r="8125" t="8434"/>
          <a:stretch/>
        </p:blipFill>
        <p:spPr>
          <a:xfrm>
            <a:off x="4757894" y="3514023"/>
            <a:ext cx="3738845" cy="639849"/>
          </a:xfrm>
          <a:prstGeom prst="rect">
            <a:avLst/>
          </a:prstGeom>
          <a:noFill/>
          <a:ln>
            <a:noFill/>
          </a:ln>
        </p:spPr>
      </p:pic>
      <p:sp>
        <p:nvSpPr>
          <p:cNvPr id="706" name="Google Shape;706;p98"/>
          <p:cNvSpPr txBox="1"/>
          <p:nvPr/>
        </p:nvSpPr>
        <p:spPr>
          <a:xfrm>
            <a:off x="631600" y="784550"/>
            <a:ext cx="367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600">
                <a:latin typeface="Helvetica Neue Light"/>
                <a:ea typeface="Helvetica Neue Light"/>
                <a:cs typeface="Helvetica Neue Light"/>
                <a:sym typeface="Helvetica Neue Light"/>
              </a:rPr>
              <a:t>Tiempo estimado: 15 minutos</a:t>
            </a:r>
            <a:endParaRPr i="1" sz="1600">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0" name="Shape 710"/>
        <p:cNvGrpSpPr/>
        <p:nvPr/>
      </p:nvGrpSpPr>
      <p:grpSpPr>
        <a:xfrm>
          <a:off x="0" y="0"/>
          <a:ext cx="0" cy="0"/>
          <a:chOff x="0" y="0"/>
          <a:chExt cx="0" cy="0"/>
        </a:xfrm>
      </p:grpSpPr>
      <p:sp>
        <p:nvSpPr>
          <p:cNvPr id="711" name="Google Shape;711;p9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12" name="Google Shape;712;p9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16" name="Shape 716"/>
        <p:cNvGrpSpPr/>
        <p:nvPr/>
      </p:nvGrpSpPr>
      <p:grpSpPr>
        <a:xfrm>
          <a:off x="0" y="0"/>
          <a:ext cx="0" cy="0"/>
          <a:chOff x="0" y="0"/>
          <a:chExt cx="0" cy="0"/>
        </a:xfrm>
      </p:grpSpPr>
      <p:sp>
        <p:nvSpPr>
          <p:cNvPr id="717" name="Google Shape;717;p100"/>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718" name="Google Shape;718;p100"/>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719" name="Google Shape;719;p10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1"/>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Helvetica Neue Light"/>
              <a:buChar char="●"/>
            </a:pPr>
            <a:r>
              <a:rPr lang="es" sz="1800" u="sng">
                <a:solidFill>
                  <a:schemeClr val="hlink"/>
                </a:solidFill>
                <a:latin typeface="Helvetica Neue Light"/>
                <a:ea typeface="Helvetica Neue Light"/>
                <a:cs typeface="Helvetica Neue Light"/>
                <a:sym typeface="Helvetica Neue Light"/>
                <a:hlinkClick r:id="rId3"/>
              </a:rPr>
              <a:t>Ejemplo</a:t>
            </a:r>
            <a:r>
              <a:rPr lang="es" sz="1800" u="sng">
                <a:solidFill>
                  <a:schemeClr val="hlink"/>
                </a:solidFill>
                <a:latin typeface="Helvetica Neue Light"/>
                <a:ea typeface="Helvetica Neue Light"/>
                <a:cs typeface="Helvetica Neue Light"/>
                <a:sym typeface="Helvetica Neue Light"/>
                <a:hlinkClick r:id="rId4"/>
              </a:rPr>
              <a:t>deRepaso</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725" name="Google Shape;725;p101"/>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726" name="Google Shape;726;p101"/>
          <p:cNvPicPr preferRelativeResize="0"/>
          <p:nvPr/>
        </p:nvPicPr>
        <p:blipFill rotWithShape="1">
          <a:blip r:embed="rId6">
            <a:alphaModFix/>
          </a:blip>
          <a:srcRect b="0" l="0" r="0" t="0"/>
          <a:stretch/>
        </p:blipFill>
        <p:spPr>
          <a:xfrm>
            <a:off x="7411525" y="127700"/>
            <a:ext cx="1634174" cy="639850"/>
          </a:xfrm>
          <a:prstGeom prst="rect">
            <a:avLst/>
          </a:prstGeom>
          <a:noFill/>
          <a:ln>
            <a:noFill/>
          </a:ln>
        </p:spPr>
      </p:pic>
      <p:sp>
        <p:nvSpPr>
          <p:cNvPr id="727" name="Google Shape;727;p101"/>
          <p:cNvSpPr/>
          <p:nvPr/>
        </p:nvSpPr>
        <p:spPr>
          <a:xfrm>
            <a:off x="1604225" y="203640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8" name="Google Shape;728;p101"/>
          <p:cNvPicPr preferRelativeResize="0"/>
          <p:nvPr/>
        </p:nvPicPr>
        <p:blipFill rotWithShape="1">
          <a:blip r:embed="rId7">
            <a:alphaModFix/>
          </a:blip>
          <a:srcRect b="0" l="0" r="0" t="0"/>
          <a:stretch/>
        </p:blipFill>
        <p:spPr>
          <a:xfrm>
            <a:off x="1866934" y="2299090"/>
            <a:ext cx="545131" cy="545131"/>
          </a:xfrm>
          <a:prstGeom prst="rect">
            <a:avLst/>
          </a:prstGeom>
          <a:noFill/>
          <a:ln>
            <a:noFill/>
          </a:ln>
        </p:spPr>
      </p:pic>
      <p:sp>
        <p:nvSpPr>
          <p:cNvPr id="729" name="Google Shape;729;p101"/>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730" name="Google Shape;730;p101"/>
          <p:cNvPicPr preferRelativeResize="0"/>
          <p:nvPr/>
        </p:nvPicPr>
        <p:blipFill>
          <a:blip r:embed="rId8">
            <a:alphaModFix/>
          </a:blip>
          <a:stretch>
            <a:fillRect/>
          </a:stretch>
        </p:blipFill>
        <p:spPr>
          <a:xfrm>
            <a:off x="5240050" y="2299087"/>
            <a:ext cx="545149" cy="5451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4" name="Shape 734"/>
        <p:cNvGrpSpPr/>
        <p:nvPr/>
      </p:nvGrpSpPr>
      <p:grpSpPr>
        <a:xfrm>
          <a:off x="0" y="0"/>
          <a:ext cx="0" cy="0"/>
          <a:chOff x="0" y="0"/>
          <a:chExt cx="0" cy="0"/>
        </a:xfrm>
      </p:grpSpPr>
      <p:sp>
        <p:nvSpPr>
          <p:cNvPr id="735" name="Google Shape;735;p102"/>
          <p:cNvSpPr txBox="1"/>
          <p:nvPr/>
        </p:nvSpPr>
        <p:spPr>
          <a:xfrm>
            <a:off x="1941900" y="14536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36" name="Google Shape;736;p102"/>
          <p:cNvSpPr txBox="1"/>
          <p:nvPr/>
        </p:nvSpPr>
        <p:spPr>
          <a:xfrm>
            <a:off x="2248800" y="2517125"/>
            <a:ext cx="6278100" cy="40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s" sz="1600" u="none" cap="none" strike="noStrike">
                <a:solidFill>
                  <a:srgbClr val="E0FF00"/>
                </a:solidFill>
                <a:latin typeface="Helvetica Neue Light"/>
                <a:ea typeface="Helvetica Neue Light"/>
                <a:cs typeface="Helvetica Neue Light"/>
                <a:sym typeface="Helvetica Neue Light"/>
              </a:rPr>
              <a:t>Resumen de lo visto en clase hoy: </a:t>
            </a:r>
            <a:endParaRPr b="0" i="0" sz="1600" u="none" cap="none" strike="noStrike">
              <a:solidFill>
                <a:srgbClr val="E0FF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POO.</a:t>
            </a:r>
            <a:endParaRPr sz="1600">
              <a:solidFill>
                <a:srgbClr val="E0FF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Clases, atributos y métodos.</a:t>
            </a:r>
            <a:endParaRPr sz="1600">
              <a:solidFill>
                <a:srgbClr val="E0FF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Métodos especiales.</a:t>
            </a:r>
            <a:endParaRPr sz="1600">
              <a:solidFill>
                <a:srgbClr val="E0FF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Clases anidadas.</a:t>
            </a:r>
            <a:endParaRPr sz="1600">
              <a:solidFill>
                <a:srgbClr val="E0FF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Encapsulamiento.</a:t>
            </a:r>
            <a:endParaRPr sz="16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0" name="Shape 740"/>
        <p:cNvGrpSpPr/>
        <p:nvPr/>
      </p:nvGrpSpPr>
      <p:grpSpPr>
        <a:xfrm>
          <a:off x="0" y="0"/>
          <a:ext cx="0" cy="0"/>
          <a:chOff x="0" y="0"/>
          <a:chExt cx="0" cy="0"/>
        </a:xfrm>
      </p:grpSpPr>
      <p:sp>
        <p:nvSpPr>
          <p:cNvPr id="741" name="Google Shape;741;p10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42" name="Google Shape;742;p10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46" name="Shape 746"/>
        <p:cNvGrpSpPr/>
        <p:nvPr/>
      </p:nvGrpSpPr>
      <p:grpSpPr>
        <a:xfrm>
          <a:off x="0" y="0"/>
          <a:ext cx="0" cy="0"/>
          <a:chOff x="0" y="0"/>
          <a:chExt cx="0" cy="0"/>
        </a:xfrm>
      </p:grpSpPr>
      <p:sp>
        <p:nvSpPr>
          <p:cNvPr id="747" name="Google Shape;747;p10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748" name="Google Shape;748;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3"/>
          <p:cNvSpPr txBox="1"/>
          <p:nvPr/>
        </p:nvSpPr>
        <p:spPr>
          <a:xfrm>
            <a:off x="907250" y="2012150"/>
            <a:ext cx="7610700" cy="1288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i="0" lang="es" sz="1800" u="none" cap="none" strike="noStrike">
                <a:solidFill>
                  <a:srgbClr val="000000"/>
                </a:solidFill>
                <a:latin typeface="Helvetica Neue Light"/>
                <a:ea typeface="Helvetica Neue Light"/>
                <a:cs typeface="Helvetica Neue Light"/>
                <a:sym typeface="Helvetica Neue Light"/>
              </a:rPr>
              <a:t>Es un modo o </a:t>
            </a:r>
            <a:r>
              <a:rPr b="1" i="0" lang="es" sz="1800" u="none" cap="none" strike="noStrike">
                <a:solidFill>
                  <a:srgbClr val="000000"/>
                </a:solidFill>
                <a:latin typeface="Helvetica Neue"/>
                <a:ea typeface="Helvetica Neue"/>
                <a:cs typeface="Helvetica Neue"/>
                <a:sym typeface="Helvetica Neue"/>
              </a:rPr>
              <a:t>paradigma de programación</a:t>
            </a:r>
            <a:r>
              <a:rPr i="0" lang="es" sz="1800" u="none" cap="none" strike="noStrike">
                <a:solidFill>
                  <a:srgbClr val="000000"/>
                </a:solidFill>
                <a:latin typeface="Helvetica Neue Light"/>
                <a:ea typeface="Helvetica Neue Light"/>
                <a:cs typeface="Helvetica Neue Light"/>
                <a:sym typeface="Helvetica Neue Light"/>
              </a:rPr>
              <a:t>, que nos permite </a:t>
            </a:r>
            <a:r>
              <a:rPr b="1" i="0" lang="es" sz="1800" u="none" cap="none" strike="noStrike">
                <a:solidFill>
                  <a:srgbClr val="000000"/>
                </a:solidFill>
                <a:highlight>
                  <a:srgbClr val="3CEFAB"/>
                </a:highlight>
                <a:latin typeface="Helvetica Neue"/>
                <a:ea typeface="Helvetica Neue"/>
                <a:cs typeface="Helvetica Neue"/>
                <a:sym typeface="Helvetica Neue"/>
              </a:rPr>
              <a:t>organizar el código</a:t>
            </a:r>
            <a:r>
              <a:rPr b="1" lang="es" sz="1800">
                <a:highlight>
                  <a:srgbClr val="3CEFAB"/>
                </a:highlight>
                <a:latin typeface="Helvetica Neue"/>
                <a:ea typeface="Helvetica Neue"/>
                <a:cs typeface="Helvetica Neue"/>
                <a:sym typeface="Helvetica Neue"/>
              </a:rPr>
              <a:t> </a:t>
            </a:r>
            <a:r>
              <a:rPr b="1" i="0" lang="es" sz="1800" u="none" cap="none" strike="noStrike">
                <a:solidFill>
                  <a:srgbClr val="000000"/>
                </a:solidFill>
                <a:highlight>
                  <a:srgbClr val="3CEFAB"/>
                </a:highlight>
                <a:latin typeface="Helvetica Neue"/>
                <a:ea typeface="Helvetica Neue"/>
                <a:cs typeface="Helvetica Neue"/>
                <a:sym typeface="Helvetica Neue"/>
              </a:rPr>
              <a:t>pensando el problema como una relación entre “cosas”,</a:t>
            </a:r>
            <a:r>
              <a:rPr i="0" lang="es" sz="1800" u="none" cap="none" strike="noStrike">
                <a:solidFill>
                  <a:srgbClr val="000000"/>
                </a:solidFill>
                <a:highlight>
                  <a:srgbClr val="3CEFAB"/>
                </a:highlight>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denominadas</a:t>
            </a:r>
            <a:r>
              <a:rPr i="0" lang="es" sz="1800" u="none" cap="none" strike="noStrike">
                <a:solidFill>
                  <a:srgbClr val="000000"/>
                </a:solidFill>
                <a:latin typeface="Helvetica Neue Light"/>
                <a:ea typeface="Helvetica Neue Light"/>
                <a:cs typeface="Helvetica Neue Light"/>
                <a:sym typeface="Helvetica Neue Light"/>
              </a:rPr>
              <a:t> </a:t>
            </a:r>
            <a:r>
              <a:rPr i="0" lang="es" sz="1800" u="none" cap="none" strike="noStrike">
                <a:solidFill>
                  <a:srgbClr val="000000"/>
                </a:solidFill>
                <a:highlight>
                  <a:srgbClr val="3CEFAB"/>
                </a:highlight>
                <a:latin typeface="Helvetica Neue Light"/>
                <a:ea typeface="Helvetica Neue Light"/>
                <a:cs typeface="Helvetica Neue Light"/>
                <a:sym typeface="Helvetica Neue Light"/>
              </a:rPr>
              <a:t>objetos</a:t>
            </a:r>
            <a:r>
              <a:rPr lang="es" sz="1800">
                <a:latin typeface="Helvetica Neue Light"/>
                <a:ea typeface="Helvetica Neue Light"/>
                <a:cs typeface="Helvetica Neue Light"/>
                <a:sym typeface="Helvetica Neue Light"/>
              </a:rPr>
              <a:t>.</a:t>
            </a:r>
            <a:r>
              <a:rPr i="0" lang="es" sz="1800" u="none" cap="none" strike="noStrike">
                <a:solidFill>
                  <a:srgbClr val="000000"/>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Los objetos </a:t>
            </a:r>
            <a:r>
              <a:rPr b="1" lang="es" sz="1800">
                <a:solidFill>
                  <a:schemeClr val="dk1"/>
                </a:solidFill>
                <a:latin typeface="Helvetica Neue"/>
                <a:ea typeface="Helvetica Neue"/>
                <a:cs typeface="Helvetica Neue"/>
                <a:sym typeface="Helvetica Neue"/>
              </a:rPr>
              <a:t>se trabajan utilizando las clases</a:t>
            </a:r>
            <a:r>
              <a:rPr lang="es" sz="1800">
                <a:solidFill>
                  <a:schemeClr val="dk1"/>
                </a:solidFill>
                <a:latin typeface="Helvetica Neue Light"/>
                <a:ea typeface="Helvetica Neue Light"/>
                <a:cs typeface="Helvetica Neue Light"/>
                <a:sym typeface="Helvetica Neue Light"/>
              </a:rPr>
              <a:t>. Estas nos permiten </a:t>
            </a:r>
            <a:r>
              <a:rPr b="1" lang="es" sz="1800">
                <a:solidFill>
                  <a:schemeClr val="dk1"/>
                </a:solidFill>
                <a:latin typeface="Helvetica Neue"/>
                <a:ea typeface="Helvetica Neue"/>
                <a:cs typeface="Helvetica Neue"/>
                <a:sym typeface="Helvetica Neue"/>
              </a:rPr>
              <a:t>agrupar un conjunto de variables y funciones</a:t>
            </a:r>
            <a:r>
              <a:rPr lang="es" sz="1800">
                <a:solidFill>
                  <a:schemeClr val="dk1"/>
                </a:solidFill>
                <a:latin typeface="Helvetica Neue Light"/>
                <a:ea typeface="Helvetica Neue Light"/>
                <a:cs typeface="Helvetica Neue Light"/>
                <a:sym typeface="Helvetica Neue Light"/>
              </a:rPr>
              <a:t> que veremos a continuación.</a:t>
            </a:r>
            <a:endParaRPr i="0" sz="1800" u="none" cap="none" strike="noStrike">
              <a:solidFill>
                <a:srgbClr val="000000"/>
              </a:solidFill>
              <a:latin typeface="Helvetica Neue Light"/>
              <a:ea typeface="Helvetica Neue Light"/>
              <a:cs typeface="Helvetica Neue Light"/>
              <a:sym typeface="Helvetica Neue Light"/>
            </a:endParaRPr>
          </a:p>
        </p:txBody>
      </p:sp>
      <p:pic>
        <p:nvPicPr>
          <p:cNvPr id="227" name="Google Shape;227;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8" name="Google Shape;228;p43"/>
          <p:cNvSpPr txBox="1"/>
          <p:nvPr/>
        </p:nvSpPr>
        <p:spPr>
          <a:xfrm>
            <a:off x="2187450" y="553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¿Qué era la POO?</a:t>
            </a:r>
            <a:endParaRPr b="0" i="1" sz="3600" u="none" cap="none" strike="noStrike">
              <a:solidFill>
                <a:srgbClr val="000000"/>
              </a:solidFill>
              <a:latin typeface="Anton"/>
              <a:ea typeface="Anton"/>
              <a:cs typeface="Anton"/>
              <a:sym typeface="Anton"/>
            </a:endParaRPr>
          </a:p>
        </p:txBody>
      </p:sp>
      <p:sp>
        <p:nvSpPr>
          <p:cNvPr id="229" name="Google Shape;229;p43"/>
          <p:cNvSpPr txBox="1"/>
          <p:nvPr/>
        </p:nvSpPr>
        <p:spPr>
          <a:xfrm>
            <a:off x="569425" y="3227500"/>
            <a:ext cx="78600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p:txBody>
      </p:sp>
      <p:sp>
        <p:nvSpPr>
          <p:cNvPr id="230" name="Google Shape;230;p43"/>
          <p:cNvSpPr txBox="1"/>
          <p:nvPr/>
        </p:nvSpPr>
        <p:spPr>
          <a:xfrm>
            <a:off x="4481825" y="4217825"/>
            <a:ext cx="57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600"/>
              <a:t>👉</a:t>
            </a:r>
            <a:endParaRPr sz="2600"/>
          </a:p>
        </p:txBody>
      </p:sp>
      <p:pic>
        <p:nvPicPr>
          <p:cNvPr id="231" name="Google Shape;231;p43"/>
          <p:cNvPicPr preferRelativeResize="0"/>
          <p:nvPr/>
        </p:nvPicPr>
        <p:blipFill rotWithShape="1">
          <a:blip r:embed="rId4">
            <a:alphaModFix/>
          </a:blip>
          <a:srcRect b="0" l="0" r="0" t="0"/>
          <a:stretch/>
        </p:blipFill>
        <p:spPr>
          <a:xfrm>
            <a:off x="8130650" y="159775"/>
            <a:ext cx="838075" cy="838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7" name="Google Shape;237;p44"/>
          <p:cNvSpPr txBox="1"/>
          <p:nvPr/>
        </p:nvSpPr>
        <p:spPr>
          <a:xfrm>
            <a:off x="550775" y="1219600"/>
            <a:ext cx="3771300" cy="3370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Cosas de lo más cotidianas como una </a:t>
            </a:r>
            <a:r>
              <a:rPr lang="es" sz="1800">
                <a:solidFill>
                  <a:schemeClr val="dk1"/>
                </a:solidFill>
                <a:latin typeface="Helvetica Neue Light"/>
                <a:ea typeface="Helvetica Neue Light"/>
                <a:cs typeface="Helvetica Neue Light"/>
                <a:sym typeface="Helvetica Neue Light"/>
              </a:rPr>
              <a:t>computadora </a:t>
            </a:r>
            <a:r>
              <a:rPr lang="es" sz="1800">
                <a:solidFill>
                  <a:schemeClr val="dk1"/>
                </a:solidFill>
                <a:latin typeface="Helvetica Neue Light"/>
                <a:ea typeface="Helvetica Neue Light"/>
                <a:cs typeface="Helvetica Neue Light"/>
                <a:sym typeface="Helvetica Neue Light"/>
              </a:rPr>
              <a:t>o un coche pueden ser representadas con </a:t>
            </a:r>
            <a:r>
              <a:rPr b="1" lang="es" sz="1800">
                <a:solidFill>
                  <a:schemeClr val="dk1"/>
                </a:solidFill>
                <a:highlight>
                  <a:srgbClr val="3CEFAB"/>
                </a:highlight>
                <a:latin typeface="Helvetica Neue"/>
                <a:ea typeface="Helvetica Neue"/>
                <a:cs typeface="Helvetica Neue"/>
                <a:sym typeface="Helvetica Neue"/>
              </a:rPr>
              <a:t>clases</a:t>
            </a:r>
            <a:r>
              <a:rPr lang="es" sz="1800">
                <a:solidFill>
                  <a:schemeClr val="dk1"/>
                </a:solidFill>
                <a:highlight>
                  <a:srgbClr val="3CEFAB"/>
                </a:highlight>
                <a:latin typeface="Helvetica Neue Light"/>
                <a:ea typeface="Helvetica Neue Light"/>
                <a:cs typeface="Helvetica Neue Light"/>
                <a:sym typeface="Helvetica Neue Light"/>
              </a:rPr>
              <a:t>. </a:t>
            </a:r>
            <a:r>
              <a:rPr b="1" lang="es" sz="1800">
                <a:solidFill>
                  <a:schemeClr val="dk1"/>
                </a:solidFill>
                <a:highlight>
                  <a:srgbClr val="3CEFAB"/>
                </a:highlight>
                <a:latin typeface="Helvetica Neue"/>
                <a:ea typeface="Helvetica Neue"/>
                <a:cs typeface="Helvetica Neue"/>
                <a:sym typeface="Helvetica Neue"/>
              </a:rPr>
              <a:t>Estas clases tienen diferentes características,</a:t>
            </a:r>
            <a:r>
              <a:rPr lang="es" sz="1800">
                <a:solidFill>
                  <a:schemeClr val="dk1"/>
                </a:solidFill>
                <a:highlight>
                  <a:srgbClr val="3CEFAB"/>
                </a:highlight>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que en el caso del computadora podrían ser la marca o modelo. Llamaremos a estas características, </a:t>
            </a:r>
            <a:r>
              <a:rPr b="1" lang="es" sz="1800">
                <a:solidFill>
                  <a:schemeClr val="dk1"/>
                </a:solidFill>
                <a:highlight>
                  <a:srgbClr val="3CEFAB"/>
                </a:highlight>
                <a:latin typeface="Helvetica Neue"/>
                <a:ea typeface="Helvetica Neue"/>
                <a:cs typeface="Helvetica Neue"/>
                <a:sym typeface="Helvetica Neue"/>
              </a:rPr>
              <a:t>atributos.</a:t>
            </a:r>
            <a:endParaRPr b="1" sz="1800">
              <a:solidFill>
                <a:schemeClr val="dk1"/>
              </a:solidFill>
              <a:highlight>
                <a:srgbClr val="3CEFAB"/>
              </a:highlight>
              <a:latin typeface="Helvetica Neue"/>
              <a:ea typeface="Helvetica Neue"/>
              <a:cs typeface="Helvetica Neue"/>
              <a:sym typeface="Helvetica Neue"/>
            </a:endParaRPr>
          </a:p>
        </p:txBody>
      </p:sp>
      <p:sp>
        <p:nvSpPr>
          <p:cNvPr id="238" name="Google Shape;238;p44"/>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Atributos</a:t>
            </a:r>
            <a:endParaRPr b="0" i="1" sz="3600" u="none" cap="none" strike="noStrike">
              <a:solidFill>
                <a:srgbClr val="000000"/>
              </a:solidFill>
              <a:latin typeface="Anton"/>
              <a:ea typeface="Anton"/>
              <a:cs typeface="Anton"/>
              <a:sym typeface="Anton"/>
            </a:endParaRPr>
          </a:p>
        </p:txBody>
      </p:sp>
      <p:pic>
        <p:nvPicPr>
          <p:cNvPr id="239" name="Google Shape;239;p44"/>
          <p:cNvPicPr preferRelativeResize="0"/>
          <p:nvPr/>
        </p:nvPicPr>
        <p:blipFill rotWithShape="1">
          <a:blip r:embed="rId4">
            <a:alphaModFix/>
          </a:blip>
          <a:srcRect b="0" l="0" r="0" t="0"/>
          <a:stretch/>
        </p:blipFill>
        <p:spPr>
          <a:xfrm>
            <a:off x="4462072" y="1675717"/>
            <a:ext cx="4366378" cy="263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5"/>
          <p:cNvSpPr txBox="1"/>
          <p:nvPr/>
        </p:nvSpPr>
        <p:spPr>
          <a:xfrm>
            <a:off x="261375" y="1258400"/>
            <a:ext cx="8672100" cy="126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Por otro lado, las </a:t>
            </a:r>
            <a:r>
              <a:rPr b="1" i="0" lang="es" sz="1800" u="none" cap="none" strike="noStrike">
                <a:solidFill>
                  <a:srgbClr val="000000"/>
                </a:solidFill>
                <a:highlight>
                  <a:srgbClr val="3CEFAB"/>
                </a:highlight>
                <a:latin typeface="Helvetica Neue"/>
                <a:ea typeface="Helvetica Neue"/>
                <a:cs typeface="Helvetica Neue"/>
                <a:sym typeface="Helvetica Neue"/>
              </a:rPr>
              <a:t>clases</a:t>
            </a:r>
            <a:r>
              <a:rPr b="0" i="0" lang="es" sz="1800" u="none" cap="none" strike="noStrike">
                <a:solidFill>
                  <a:srgbClr val="000000"/>
                </a:solidFill>
                <a:highlight>
                  <a:srgbClr val="3CEFAB"/>
                </a:highlight>
                <a:latin typeface="Helvetica Neue Light"/>
                <a:ea typeface="Helvetica Neue Light"/>
                <a:cs typeface="Helvetica Neue Light"/>
                <a:sym typeface="Helvetica Neue Light"/>
              </a:rPr>
              <a:t> tienen un conjunto de funcionalidades</a:t>
            </a:r>
            <a:r>
              <a:rPr b="0" i="0" lang="es" sz="1800" u="none" cap="none" strike="noStrike">
                <a:solidFill>
                  <a:srgbClr val="000000"/>
                </a:solidFill>
                <a:latin typeface="Helvetica Neue Light"/>
                <a:ea typeface="Helvetica Neue Light"/>
                <a:cs typeface="Helvetica Neue Light"/>
                <a:sym typeface="Helvetica Neue Light"/>
              </a:rPr>
              <a:t>. En el caso de</a:t>
            </a:r>
            <a:r>
              <a:rPr lang="es" sz="1800">
                <a:latin typeface="Helvetica Neue Light"/>
                <a:ea typeface="Helvetica Neue Light"/>
                <a:cs typeface="Helvetica Neue Light"/>
                <a:sym typeface="Helvetica Neue Light"/>
              </a:rPr>
              <a:t> la computadora </a:t>
            </a:r>
            <a:r>
              <a:rPr b="0" i="0" lang="es" sz="1800" u="none" cap="none" strike="noStrike">
                <a:solidFill>
                  <a:srgbClr val="000000"/>
                </a:solidFill>
                <a:latin typeface="Helvetica Neue Light"/>
                <a:ea typeface="Helvetica Neue Light"/>
                <a:cs typeface="Helvetica Neue Light"/>
                <a:sym typeface="Helvetica Neue Light"/>
              </a:rPr>
              <a:t> podría ser </a:t>
            </a:r>
            <a:r>
              <a:rPr lang="es" sz="1800">
                <a:latin typeface="Helvetica Neue Light"/>
                <a:ea typeface="Helvetica Neue Light"/>
                <a:cs typeface="Helvetica Neue Light"/>
                <a:sym typeface="Helvetica Neue Light"/>
              </a:rPr>
              <a:t>imprimir o reproducir</a:t>
            </a:r>
            <a:r>
              <a:rPr b="0" i="0" lang="es" sz="1800" u="none" cap="none" strike="noStrike">
                <a:solidFill>
                  <a:srgbClr val="000000"/>
                </a:solidFill>
                <a:latin typeface="Helvetica Neue Light"/>
                <a:ea typeface="Helvetica Neue Light"/>
                <a:cs typeface="Helvetica Neue Light"/>
                <a:sym typeface="Helvetica Neue Light"/>
              </a:rPr>
              <a:t>. Llamaremos a estas funcionalidades </a:t>
            </a:r>
            <a:r>
              <a:rPr b="1" i="0" lang="es" sz="1800" u="none" cap="none" strike="noStrike">
                <a:solidFill>
                  <a:srgbClr val="000000"/>
                </a:solidFill>
                <a:highlight>
                  <a:srgbClr val="3CEFAB"/>
                </a:highlight>
                <a:latin typeface="Helvetica Neue"/>
                <a:ea typeface="Helvetica Neue"/>
                <a:cs typeface="Helvetica Neue"/>
                <a:sym typeface="Helvetica Neue"/>
              </a:rPr>
              <a:t>métodos.</a:t>
            </a:r>
            <a:endParaRPr b="1" i="0" sz="1800" u="none" cap="none" strike="noStrike">
              <a:solidFill>
                <a:srgbClr val="000000"/>
              </a:solidFill>
              <a:highlight>
                <a:srgbClr val="3CEFAB"/>
              </a:highlight>
              <a:latin typeface="Helvetica Neue"/>
              <a:ea typeface="Helvetica Neue"/>
              <a:cs typeface="Helvetica Neue"/>
              <a:sym typeface="Helvetica Neue"/>
            </a:endParaRPr>
          </a:p>
        </p:txBody>
      </p:sp>
      <p:pic>
        <p:nvPicPr>
          <p:cNvPr id="245" name="Google Shape;245;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Concepto o definición de herencia en Java (programación orientada a objetos).  ¿Qué es? Ejemplos (CU00684B)" id="246" name="Google Shape;246;p45"/>
          <p:cNvPicPr preferRelativeResize="0"/>
          <p:nvPr/>
        </p:nvPicPr>
        <p:blipFill rotWithShape="1">
          <a:blip r:embed="rId4">
            <a:alphaModFix/>
          </a:blip>
          <a:srcRect b="0" l="0" r="0" t="0"/>
          <a:stretch/>
        </p:blipFill>
        <p:spPr>
          <a:xfrm>
            <a:off x="1866976" y="2571747"/>
            <a:ext cx="5150200" cy="2402825"/>
          </a:xfrm>
          <a:prstGeom prst="rect">
            <a:avLst/>
          </a:prstGeom>
          <a:noFill/>
          <a:ln>
            <a:noFill/>
          </a:ln>
        </p:spPr>
      </p:pic>
      <p:sp>
        <p:nvSpPr>
          <p:cNvPr id="247" name="Google Shape;247;p45"/>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Métodos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